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2BB5E-8B53-4D89-9C61-5B0A0B87C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BCEE33-F262-4346-88CA-4B89B43E5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CF1D-B616-46DE-93FB-CDA42A91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E80A7-24E5-42E8-B273-ECC950D3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AEA8B-D4D2-440C-9717-53C7CCB55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38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B504-1E5E-40CB-98E9-BEAFC2F09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60877-8D69-4C18-ACFA-28E76611D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449EE-903C-41A4-AD8D-1D85C64F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F71A1-0242-4C30-AE58-3EB0E41D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0A009-5D3A-48EC-A22D-34D94EC0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25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666AD3-6230-436D-9406-9520A578B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F02FF-21FF-453D-8084-28AF5F6BA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A144A-4C03-48D3-88AC-113AB8F0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9271E-F2EB-4B23-90A9-FC5B7473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E518A-83CC-4EF7-B03B-9F6AECF2A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5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B6DB9-8A2E-4EB9-AB38-62F8C197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99255-9463-4F94-B727-10D0BF21B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69657-187F-49DB-8735-0440D6890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441D1-EE98-49C4-ACCC-00938557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28A6B-9A92-49B9-81E9-BAA4406B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3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52A3-C2E2-4975-B6EB-1F9A1170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4110C-009A-4604-841E-6100322C1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22C6A-053B-40F7-A926-4586591AC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2871-6669-402E-B287-0AF50D5C0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3C0D6-C3A6-483D-A86A-9EB969EB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56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3E8A2-387C-42C5-99B0-93F3CA5F7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06754-C826-46DF-AD69-A7E151A33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EC806-C8B5-4B5C-B474-327D3C035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93789-A5E3-4045-9F32-8FD5834B0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18EE3-C163-4FA4-8BEF-0220EFE4D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65AB0-2938-4356-AF38-BACBF7F44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1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8CF66-9FFE-48D6-B03A-83D58579E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42055-6C64-4AC1-956B-1619FF09C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FC365-4048-40D8-AA37-22E391B33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EDEC41-047A-4B8A-8ED3-8207097BC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63CC3-B841-4C6E-BEED-D30D832E32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1455D-0078-40F4-B86C-D50C20E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010483-E8C5-460B-AF0D-63018612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D4399-D84E-43C9-A28F-0676026E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68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4DD41-ACBF-4759-91D1-EEF1C6A33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01A194-9B3A-4DC5-BEE8-51690A5B4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BEBB2-7903-4EF0-ACB3-098B3AAC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0DD3D0-C813-489D-8B6B-DDE2439A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1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BA3C5-ED04-4F0A-809E-1C72D14FA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6F3546-5CBE-45E8-B8DD-C8D5AFB1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44C49-6EC6-4882-9B1F-85C6AABF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65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24E6-F990-47EE-A0EF-6374E84ED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75A5F-DA56-4283-930E-AFA5787A0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FBE03-4FBD-483D-8911-CD0515DBB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B68C90-9B60-47FD-B75B-5CFC46AD6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7ED9F-7AE8-4EED-876C-F203C0755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4D6F0-D766-4106-AEAA-896FD627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93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84BCF-638F-44C7-AFF2-FB9A3552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62B6C-3945-4FEF-8E5E-D58957EB1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744320-8AB5-4483-A5FA-2B678675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171A1-2AE4-4593-90E5-3A066E91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11AA0-2AA1-42A0-BE77-4289F7F60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AB477-69FE-414F-B1E4-25B79316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00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933C31-2F81-4A61-9126-AA227C55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9D8D7-1DF5-4396-AF7C-9EAB44F16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A7E7-0C6B-4900-8412-E45C1CEB3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B55AD-9FAD-4C20-B3D2-CA1B8AA8CA6F}" type="datetimeFigureOut">
              <a:rPr lang="en-GB" smtClean="0"/>
              <a:t>02/12/2017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1F04F-8BDE-4B6C-8E90-055182A3E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A87F3-ADF3-4C84-9633-701C483CB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29749-DC35-454B-A028-EF9A59313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09C01-BB73-47E7-8D37-74CADFBA9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Pronunciation - Short and Long Vowel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667A-9E3F-4F34-9FAC-334DB3E0F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bitch		           beach, beech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chit			cheat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			deed	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			eel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			feet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grid			greed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hit, hill		heat, heal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			eat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Jill , gill		con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geal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			keel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			lead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697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76249-2D95-4202-9828-760CA3B9A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Pronunciation - Short and Long Vowel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E568F-4372-4951-9968-898702CF2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/>
          <a:lstStyle/>
          <a:p>
            <a:r>
              <a:rPr lang="en-GB" dirty="0"/>
              <a:t>mitt (</a:t>
            </a:r>
            <a:r>
              <a:rPr lang="en-GB" dirty="0" err="1"/>
              <a:t>en</a:t>
            </a:r>
            <a:r>
              <a:rPr lang="en-GB" dirty="0"/>
              <a:t>)			meat, meet</a:t>
            </a:r>
          </a:p>
          <a:p>
            <a:r>
              <a:rPr lang="en-GB" dirty="0"/>
              <a:t>nit				neat</a:t>
            </a:r>
          </a:p>
          <a:p>
            <a:r>
              <a:rPr lang="en-GB" dirty="0"/>
              <a:t>pill				peel, peal</a:t>
            </a:r>
          </a:p>
          <a:p>
            <a:r>
              <a:rPr lang="en-GB" dirty="0"/>
              <a:t>rid				read</a:t>
            </a:r>
          </a:p>
          <a:p>
            <a:r>
              <a:rPr lang="en-GB" dirty="0"/>
              <a:t>sit				seat</a:t>
            </a:r>
          </a:p>
          <a:p>
            <a:r>
              <a:rPr lang="en-GB" dirty="0"/>
              <a:t>shit				sheet</a:t>
            </a:r>
          </a:p>
          <a:p>
            <a:r>
              <a:rPr lang="en-GB" dirty="0"/>
              <a:t>till, until			teal</a:t>
            </a:r>
          </a:p>
          <a:p>
            <a:r>
              <a:rPr lang="en-GB" dirty="0"/>
              <a:t>will				weal, we’ll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26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2198-A106-4B2D-867A-B826E3A8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5828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Pronunciation Guidance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FC12BE6-4D43-413D-90F3-4424FD4E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424"/>
            <a:ext cx="5038165" cy="4773705"/>
          </a:xfrm>
          <a:ln w="28575"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5900" b="1" dirty="0">
                <a:latin typeface="Times New Roman" panose="02020603050405020304" pitchFamily="18" charset="0"/>
              </a:rPr>
              <a:t>Vowel</a:t>
            </a:r>
            <a:r>
              <a:rPr lang="en-GB" sz="5900" dirty="0">
                <a:latin typeface="Times New Roman" panose="02020603050405020304" pitchFamily="18" charset="0"/>
              </a:rPr>
              <a:t>  </a:t>
            </a:r>
            <a:r>
              <a:rPr lang="en-GB" sz="5900" b="1" dirty="0">
                <a:latin typeface="Times New Roman" panose="02020603050405020304" pitchFamily="18" charset="0"/>
              </a:rPr>
              <a:t>Examples</a:t>
            </a:r>
            <a:r>
              <a:rPr lang="en-GB" sz="7400" b="1" dirty="0">
                <a:latin typeface="Times New Roman" panose="02020603050405020304" pitchFamily="18" charset="0"/>
              </a:rPr>
              <a:t>	</a:t>
            </a:r>
            <a:endParaRPr lang="en-GB" sz="74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ay	day, stay	</a:t>
            </a: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au	August, automobile	</a:t>
            </a: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aw	saw	</a:t>
            </a:r>
          </a:p>
          <a:p>
            <a:pPr marL="0" indent="0">
              <a:buNone/>
            </a:pPr>
            <a:r>
              <a:rPr lang="en-GB" sz="4400" dirty="0" err="1">
                <a:latin typeface="Times New Roman" panose="02020603050405020304" pitchFamily="18" charset="0"/>
              </a:rPr>
              <a:t>ew</a:t>
            </a:r>
            <a:r>
              <a:rPr lang="en-GB" sz="4400" dirty="0">
                <a:latin typeface="Times New Roman" panose="02020603050405020304" pitchFamily="18" charset="0"/>
              </a:rPr>
              <a:t>	new, few, dew, hew, 	</a:t>
            </a:r>
          </a:p>
          <a:p>
            <a:pPr marL="0" indent="0">
              <a:buNone/>
            </a:pPr>
            <a:r>
              <a:rPr lang="en-GB" sz="4400" dirty="0" err="1">
                <a:latin typeface="Times New Roman" panose="02020603050405020304" pitchFamily="18" charset="0"/>
              </a:rPr>
              <a:t>ew</a:t>
            </a:r>
            <a:r>
              <a:rPr lang="en-GB" sz="4400" dirty="0">
                <a:latin typeface="Times New Roman" panose="02020603050405020304" pitchFamily="18" charset="0"/>
              </a:rPr>
              <a:t>	sew  [as in ‘so’]	</a:t>
            </a: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ow	brown, down, now, cow, allow	</a:t>
            </a: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ow	window, low, show	</a:t>
            </a:r>
          </a:p>
          <a:p>
            <a:pPr marL="0" indent="0">
              <a:buNone/>
            </a:pPr>
            <a:r>
              <a:rPr lang="en-GB" sz="4400" dirty="0">
                <a:latin typeface="Times New Roman" panose="02020603050405020304" pitchFamily="18" charset="0"/>
              </a:rPr>
              <a:t>ow	knowledge  [as in ‘hot’ ]</a:t>
            </a:r>
          </a:p>
          <a:p>
            <a:pPr marL="0" indent="0">
              <a:buNone/>
            </a:pPr>
            <a:r>
              <a:rPr lang="en-GB" sz="4400" dirty="0" err="1">
                <a:latin typeface="Times New Roman" panose="02020603050405020304" pitchFamily="18" charset="0"/>
              </a:rPr>
              <a:t>oa</a:t>
            </a:r>
            <a:r>
              <a:rPr lang="en-GB" sz="4400" dirty="0">
                <a:latin typeface="Times New Roman" panose="02020603050405020304" pitchFamily="18" charset="0"/>
              </a:rPr>
              <a:t>	coat, load, boat, goat, </a:t>
            </a:r>
            <a:r>
              <a:rPr lang="en-GB" sz="7400" dirty="0">
                <a:latin typeface="Times New Roman" panose="02020603050405020304" pitchFamily="18" charset="0"/>
              </a:rPr>
              <a:t>	</a:t>
            </a:r>
          </a:p>
          <a:p>
            <a:endParaRPr lang="en-GB" dirty="0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9D36D5E-0CFD-4AFC-9C84-E591578591FD}"/>
              </a:ext>
            </a:extLst>
          </p:cNvPr>
          <p:cNvSpPr txBox="1">
            <a:spLocks/>
          </p:cNvSpPr>
          <p:nvPr/>
        </p:nvSpPr>
        <p:spPr>
          <a:xfrm>
            <a:off x="6096001" y="1035424"/>
            <a:ext cx="5647756" cy="477370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1200" b="1" dirty="0">
                <a:latin typeface="Times New Roman" panose="02020603050405020304" pitchFamily="18" charset="0"/>
              </a:rPr>
              <a:t>Vowel	Examples</a:t>
            </a:r>
            <a:r>
              <a:rPr lang="en-GB" sz="7400" b="1" dirty="0">
                <a:latin typeface="Times New Roman" panose="02020603050405020304" pitchFamily="18" charset="0"/>
              </a:rPr>
              <a:t>	</a:t>
            </a:r>
            <a:endParaRPr lang="en-GB" sz="74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9600" dirty="0" err="1">
                <a:latin typeface="Times New Roman" panose="02020603050405020304" pitchFamily="18" charset="0"/>
              </a:rPr>
              <a:t>ou</a:t>
            </a:r>
            <a:r>
              <a:rPr lang="en-GB" sz="9600" dirty="0">
                <a:latin typeface="Times New Roman" panose="02020603050405020304" pitchFamily="18" charset="0"/>
              </a:rPr>
              <a:t>	mouth, about, doubt, gout, South, </a:t>
            </a:r>
          </a:p>
          <a:p>
            <a:pPr marL="0" indent="0">
              <a:buNone/>
            </a:pPr>
            <a:r>
              <a:rPr lang="en-GB" sz="9600" dirty="0" err="1">
                <a:latin typeface="Times New Roman" panose="02020603050405020304" pitchFamily="18" charset="0"/>
              </a:rPr>
              <a:t>ou</a:t>
            </a:r>
            <a:r>
              <a:rPr lang="en-GB" sz="9600" dirty="0">
                <a:latin typeface="Times New Roman" panose="02020603050405020304" pitchFamily="18" charset="0"/>
              </a:rPr>
              <a:t>	cough,  [as in ‘off’]	</a:t>
            </a:r>
          </a:p>
          <a:p>
            <a:pPr marL="0" indent="0">
              <a:buNone/>
            </a:pPr>
            <a:r>
              <a:rPr lang="en-GB" sz="9600" dirty="0" err="1">
                <a:latin typeface="Times New Roman" panose="02020603050405020304" pitchFamily="18" charset="0"/>
              </a:rPr>
              <a:t>ou</a:t>
            </a:r>
            <a:r>
              <a:rPr lang="en-GB" sz="9600" dirty="0">
                <a:latin typeface="Times New Roman" panose="02020603050405020304" pitchFamily="18" charset="0"/>
              </a:rPr>
              <a:t>	youth, through 	</a:t>
            </a:r>
          </a:p>
          <a:p>
            <a:pPr marL="0" indent="0">
              <a:buNone/>
            </a:pPr>
            <a:r>
              <a:rPr lang="en-GB" sz="9600" dirty="0" err="1">
                <a:latin typeface="Times New Roman" panose="02020603050405020304" pitchFamily="18" charset="0"/>
              </a:rPr>
              <a:t>ou</a:t>
            </a:r>
            <a:r>
              <a:rPr lang="en-GB" sz="9600" dirty="0">
                <a:latin typeface="Times New Roman" panose="02020603050405020304" pitchFamily="18" charset="0"/>
              </a:rPr>
              <a:t>	rough, enough</a:t>
            </a:r>
          </a:p>
          <a:p>
            <a:pPr marL="0" indent="0">
              <a:buNone/>
            </a:pPr>
            <a:r>
              <a:rPr lang="sv-SE" sz="9600" dirty="0">
                <a:latin typeface="Times New Roman" panose="02020603050405020304" pitchFamily="18" charset="0"/>
              </a:rPr>
              <a:t>o	hot, lot, rotten, gotten, 	</a:t>
            </a:r>
          </a:p>
          <a:p>
            <a:pPr marL="0" indent="0">
              <a:buNone/>
            </a:pPr>
            <a:r>
              <a:rPr lang="it-IT" sz="9600" dirty="0">
                <a:latin typeface="Times New Roman" panose="02020603050405020304" pitchFamily="18" charset="0"/>
              </a:rPr>
              <a:t>o	glove, dove, love, cover, shove</a:t>
            </a:r>
          </a:p>
          <a:p>
            <a:pPr marL="0" indent="0">
              <a:buNone/>
            </a:pPr>
            <a:r>
              <a:rPr lang="en-GB" sz="9600" dirty="0">
                <a:latin typeface="Times New Roman" panose="02020603050405020304" pitchFamily="18" charset="0"/>
              </a:rPr>
              <a:t>o	move,	</a:t>
            </a:r>
          </a:p>
          <a:p>
            <a:pPr marL="0" indent="0">
              <a:buNone/>
            </a:pPr>
            <a:r>
              <a:rPr lang="en-GB" sz="9600" dirty="0" err="1">
                <a:latin typeface="Times New Roman" panose="02020603050405020304" pitchFamily="18" charset="0"/>
              </a:rPr>
              <a:t>oo</a:t>
            </a:r>
            <a:r>
              <a:rPr lang="en-GB" sz="9600" dirty="0">
                <a:latin typeface="Times New Roman" panose="02020603050405020304" pitchFamily="18" charset="0"/>
              </a:rPr>
              <a:t>	soothe, smooth, groove, tooth,</a:t>
            </a:r>
          </a:p>
          <a:p>
            <a:pPr marL="0" indent="0">
              <a:buNone/>
            </a:pPr>
            <a:r>
              <a:rPr lang="en-GB" sz="9600" dirty="0">
                <a:latin typeface="Times New Roman" panose="02020603050405020304" pitchFamily="18" charset="0"/>
              </a:rPr>
              <a:t>oi	oil, boil, soil, coil, foil, toil, 	</a:t>
            </a:r>
          </a:p>
          <a:p>
            <a:pPr marL="0" indent="0">
              <a:buNone/>
            </a:pPr>
            <a:r>
              <a:rPr lang="es-ES" sz="9600" dirty="0" err="1">
                <a:latin typeface="Times New Roman" panose="02020603050405020304" pitchFamily="18" charset="0"/>
              </a:rPr>
              <a:t>oy</a:t>
            </a:r>
            <a:r>
              <a:rPr lang="es-ES" sz="9600" dirty="0">
                <a:latin typeface="Times New Roman" panose="02020603050405020304" pitchFamily="18" charset="0"/>
              </a:rPr>
              <a:t>	</a:t>
            </a:r>
            <a:r>
              <a:rPr lang="es-ES" sz="9600" dirty="0" err="1">
                <a:latin typeface="Times New Roman" panose="02020603050405020304" pitchFamily="18" charset="0"/>
              </a:rPr>
              <a:t>boy</a:t>
            </a:r>
            <a:r>
              <a:rPr lang="es-ES" sz="9600" dirty="0">
                <a:latin typeface="Times New Roman" panose="02020603050405020304" pitchFamily="18" charset="0"/>
              </a:rPr>
              <a:t>, </a:t>
            </a:r>
            <a:r>
              <a:rPr lang="es-ES" sz="9600" dirty="0" err="1">
                <a:latin typeface="Times New Roman" panose="02020603050405020304" pitchFamily="18" charset="0"/>
              </a:rPr>
              <a:t>joy</a:t>
            </a:r>
            <a:r>
              <a:rPr lang="es-ES" sz="9600" dirty="0">
                <a:latin typeface="Times New Roman" panose="02020603050405020304" pitchFamily="18" charset="0"/>
              </a:rPr>
              <a:t>, </a:t>
            </a:r>
            <a:r>
              <a:rPr lang="es-ES" sz="9600" dirty="0" err="1">
                <a:latin typeface="Times New Roman" panose="02020603050405020304" pitchFamily="18" charset="0"/>
              </a:rPr>
              <a:t>toy</a:t>
            </a:r>
            <a:r>
              <a:rPr lang="es-ES" sz="9600" dirty="0">
                <a:latin typeface="Times New Roman" panose="02020603050405020304" pitchFamily="18" charset="0"/>
              </a:rPr>
              <a:t>, coy, soy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4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22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Pronunciation - Short and Long Vowel</vt:lpstr>
      <vt:lpstr>Pronunciation - Short and Long Vowel</vt:lpstr>
      <vt:lpstr>Pronunciation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Robinson</dc:creator>
  <cp:lastModifiedBy>Anthony Robinson</cp:lastModifiedBy>
  <cp:revision>38</cp:revision>
  <dcterms:created xsi:type="dcterms:W3CDTF">2017-11-30T16:31:23Z</dcterms:created>
  <dcterms:modified xsi:type="dcterms:W3CDTF">2017-12-02T13:33:16Z</dcterms:modified>
</cp:coreProperties>
</file>