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1704"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159F5F2B-4491-447D-B434-AB39CA8B1892}" type="datetimeFigureOut">
              <a:rPr lang="en-GB" smtClean="0"/>
              <a:t>23/04/2016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A1A65A2-78C3-4BE0-8ADF-9032DC57C096}" type="slidenum">
              <a:rPr lang="en-GB" smtClean="0"/>
              <a:t>‹#›</a:t>
            </a:fld>
            <a:endParaRPr lang="en-GB"/>
          </a:p>
        </p:txBody>
      </p:sp>
    </p:spTree>
    <p:extLst>
      <p:ext uri="{BB962C8B-B14F-4D97-AF65-F5344CB8AC3E}">
        <p14:creationId xmlns:p14="http://schemas.microsoft.com/office/powerpoint/2010/main" val="4504639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59F5F2B-4491-447D-B434-AB39CA8B1892}" type="datetimeFigureOut">
              <a:rPr lang="en-GB" smtClean="0"/>
              <a:t>23/04/2016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A1A65A2-78C3-4BE0-8ADF-9032DC57C096}" type="slidenum">
              <a:rPr lang="en-GB" smtClean="0"/>
              <a:t>‹#›</a:t>
            </a:fld>
            <a:endParaRPr lang="en-GB"/>
          </a:p>
        </p:txBody>
      </p:sp>
    </p:spTree>
    <p:extLst>
      <p:ext uri="{BB962C8B-B14F-4D97-AF65-F5344CB8AC3E}">
        <p14:creationId xmlns:p14="http://schemas.microsoft.com/office/powerpoint/2010/main" val="14780832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59F5F2B-4491-447D-B434-AB39CA8B1892}" type="datetimeFigureOut">
              <a:rPr lang="en-GB" smtClean="0"/>
              <a:t>23/04/2016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A1A65A2-78C3-4BE0-8ADF-9032DC57C096}" type="slidenum">
              <a:rPr lang="en-GB" smtClean="0"/>
              <a:t>‹#›</a:t>
            </a:fld>
            <a:endParaRPr lang="en-GB"/>
          </a:p>
        </p:txBody>
      </p:sp>
    </p:spTree>
    <p:extLst>
      <p:ext uri="{BB962C8B-B14F-4D97-AF65-F5344CB8AC3E}">
        <p14:creationId xmlns:p14="http://schemas.microsoft.com/office/powerpoint/2010/main" val="3434800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59F5F2B-4491-447D-B434-AB39CA8B1892}" type="datetimeFigureOut">
              <a:rPr lang="en-GB" smtClean="0"/>
              <a:t>23/04/2016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A1A65A2-78C3-4BE0-8ADF-9032DC57C096}" type="slidenum">
              <a:rPr lang="en-GB" smtClean="0"/>
              <a:t>‹#›</a:t>
            </a:fld>
            <a:endParaRPr lang="en-GB"/>
          </a:p>
        </p:txBody>
      </p:sp>
    </p:spTree>
    <p:extLst>
      <p:ext uri="{BB962C8B-B14F-4D97-AF65-F5344CB8AC3E}">
        <p14:creationId xmlns:p14="http://schemas.microsoft.com/office/powerpoint/2010/main" val="39498830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59F5F2B-4491-447D-B434-AB39CA8B1892}" type="datetimeFigureOut">
              <a:rPr lang="en-GB" smtClean="0"/>
              <a:t>23/04/2016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A1A65A2-78C3-4BE0-8ADF-9032DC57C096}" type="slidenum">
              <a:rPr lang="en-GB" smtClean="0"/>
              <a:t>‹#›</a:t>
            </a:fld>
            <a:endParaRPr lang="en-GB"/>
          </a:p>
        </p:txBody>
      </p:sp>
    </p:spTree>
    <p:extLst>
      <p:ext uri="{BB962C8B-B14F-4D97-AF65-F5344CB8AC3E}">
        <p14:creationId xmlns:p14="http://schemas.microsoft.com/office/powerpoint/2010/main" val="22089575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159F5F2B-4491-447D-B434-AB39CA8B1892}" type="datetimeFigureOut">
              <a:rPr lang="en-GB" smtClean="0"/>
              <a:t>23/04/2016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A1A65A2-78C3-4BE0-8ADF-9032DC57C096}" type="slidenum">
              <a:rPr lang="en-GB" smtClean="0"/>
              <a:t>‹#›</a:t>
            </a:fld>
            <a:endParaRPr lang="en-GB"/>
          </a:p>
        </p:txBody>
      </p:sp>
    </p:spTree>
    <p:extLst>
      <p:ext uri="{BB962C8B-B14F-4D97-AF65-F5344CB8AC3E}">
        <p14:creationId xmlns:p14="http://schemas.microsoft.com/office/powerpoint/2010/main" val="32061004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159F5F2B-4491-447D-B434-AB39CA8B1892}" type="datetimeFigureOut">
              <a:rPr lang="en-GB" smtClean="0"/>
              <a:t>23/04/2016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A1A65A2-78C3-4BE0-8ADF-9032DC57C096}" type="slidenum">
              <a:rPr lang="en-GB" smtClean="0"/>
              <a:t>‹#›</a:t>
            </a:fld>
            <a:endParaRPr lang="en-GB"/>
          </a:p>
        </p:txBody>
      </p:sp>
    </p:spTree>
    <p:extLst>
      <p:ext uri="{BB962C8B-B14F-4D97-AF65-F5344CB8AC3E}">
        <p14:creationId xmlns:p14="http://schemas.microsoft.com/office/powerpoint/2010/main" val="17413117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159F5F2B-4491-447D-B434-AB39CA8B1892}" type="datetimeFigureOut">
              <a:rPr lang="en-GB" smtClean="0"/>
              <a:t>23/04/2016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A1A65A2-78C3-4BE0-8ADF-9032DC57C096}" type="slidenum">
              <a:rPr lang="en-GB" smtClean="0"/>
              <a:t>‹#›</a:t>
            </a:fld>
            <a:endParaRPr lang="en-GB"/>
          </a:p>
        </p:txBody>
      </p:sp>
    </p:spTree>
    <p:extLst>
      <p:ext uri="{BB962C8B-B14F-4D97-AF65-F5344CB8AC3E}">
        <p14:creationId xmlns:p14="http://schemas.microsoft.com/office/powerpoint/2010/main" val="30940830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9F5F2B-4491-447D-B434-AB39CA8B1892}" type="datetimeFigureOut">
              <a:rPr lang="en-GB" smtClean="0"/>
              <a:t>23/04/2016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A1A65A2-78C3-4BE0-8ADF-9032DC57C096}" type="slidenum">
              <a:rPr lang="en-GB" smtClean="0"/>
              <a:t>‹#›</a:t>
            </a:fld>
            <a:endParaRPr lang="en-GB"/>
          </a:p>
        </p:txBody>
      </p:sp>
    </p:spTree>
    <p:extLst>
      <p:ext uri="{BB962C8B-B14F-4D97-AF65-F5344CB8AC3E}">
        <p14:creationId xmlns:p14="http://schemas.microsoft.com/office/powerpoint/2010/main" val="22497491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59F5F2B-4491-447D-B434-AB39CA8B1892}" type="datetimeFigureOut">
              <a:rPr lang="en-GB" smtClean="0"/>
              <a:t>23/04/2016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A1A65A2-78C3-4BE0-8ADF-9032DC57C096}" type="slidenum">
              <a:rPr lang="en-GB" smtClean="0"/>
              <a:t>‹#›</a:t>
            </a:fld>
            <a:endParaRPr lang="en-GB"/>
          </a:p>
        </p:txBody>
      </p:sp>
    </p:spTree>
    <p:extLst>
      <p:ext uri="{BB962C8B-B14F-4D97-AF65-F5344CB8AC3E}">
        <p14:creationId xmlns:p14="http://schemas.microsoft.com/office/powerpoint/2010/main" val="39999677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59F5F2B-4491-447D-B434-AB39CA8B1892}" type="datetimeFigureOut">
              <a:rPr lang="en-GB" smtClean="0"/>
              <a:t>23/04/2016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A1A65A2-78C3-4BE0-8ADF-9032DC57C096}" type="slidenum">
              <a:rPr lang="en-GB" smtClean="0"/>
              <a:t>‹#›</a:t>
            </a:fld>
            <a:endParaRPr lang="en-GB"/>
          </a:p>
        </p:txBody>
      </p:sp>
    </p:spTree>
    <p:extLst>
      <p:ext uri="{BB962C8B-B14F-4D97-AF65-F5344CB8AC3E}">
        <p14:creationId xmlns:p14="http://schemas.microsoft.com/office/powerpoint/2010/main" val="30490753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9F5F2B-4491-447D-B434-AB39CA8B1892}" type="datetimeFigureOut">
              <a:rPr lang="en-GB" smtClean="0"/>
              <a:t>23/04/2016</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1A65A2-78C3-4BE0-8ADF-9032DC57C096}" type="slidenum">
              <a:rPr lang="en-GB" smtClean="0"/>
              <a:t>‹#›</a:t>
            </a:fld>
            <a:endParaRPr lang="en-GB"/>
          </a:p>
        </p:txBody>
      </p:sp>
    </p:spTree>
    <p:extLst>
      <p:ext uri="{BB962C8B-B14F-4D97-AF65-F5344CB8AC3E}">
        <p14:creationId xmlns:p14="http://schemas.microsoft.com/office/powerpoint/2010/main" val="15962133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229600" cy="778098"/>
          </a:xfrm>
        </p:spPr>
        <p:txBody>
          <a:bodyPr>
            <a:normAutofit fontScale="90000"/>
          </a:bodyPr>
          <a:lstStyle/>
          <a:p>
            <a:r>
              <a:rPr lang="en-GB" sz="2800" b="1" dirty="0">
                <a:latin typeface="+mn-lt"/>
              </a:rPr>
              <a:t>           </a:t>
            </a:r>
            <a:br>
              <a:rPr lang="en-GB" sz="2800" b="1" dirty="0">
                <a:latin typeface="+mn-lt"/>
              </a:rPr>
            </a:br>
            <a:br>
              <a:rPr lang="en-GB" sz="2800" b="1" dirty="0">
                <a:latin typeface="+mn-lt"/>
              </a:rPr>
            </a:br>
            <a:r>
              <a:rPr lang="en-GB" sz="2800" b="1" dirty="0">
                <a:latin typeface="+mn-lt"/>
              </a:rPr>
              <a:t>Advanced Metaphors and Euphemisms</a:t>
            </a:r>
            <a:br>
              <a:rPr lang="en-GB" sz="2800" dirty="0">
                <a:latin typeface="+mn-lt"/>
              </a:rPr>
            </a:br>
            <a:br>
              <a:rPr lang="en-GB" sz="2800" dirty="0">
                <a:latin typeface="+mn-lt"/>
              </a:rPr>
            </a:br>
            <a:endParaRPr lang="en-GB" sz="2800" dirty="0">
              <a:latin typeface="+mn-lt"/>
            </a:endParaRPr>
          </a:p>
        </p:txBody>
      </p:sp>
      <p:sp>
        <p:nvSpPr>
          <p:cNvPr id="6" name="Title 3"/>
          <p:cNvSpPr txBox="1">
            <a:spLocks/>
          </p:cNvSpPr>
          <p:nvPr/>
        </p:nvSpPr>
        <p:spPr>
          <a:xfrm>
            <a:off x="323528" y="1196752"/>
            <a:ext cx="8515672" cy="5400599"/>
          </a:xfrm>
          <a:prstGeom prst="rect">
            <a:avLst/>
          </a:prstGeom>
        </p:spPr>
        <p:txBody>
          <a:bodyPr vert="horz" lIns="91440" tIns="45720" rIns="91440" bIns="45720" rtlCol="0" anchor="ctr">
            <a:normAutofit fontScale="7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GB" sz="2800" b="1" dirty="0">
                <a:latin typeface="+mn-lt"/>
              </a:rPr>
              <a:t>Warning</a:t>
            </a:r>
            <a:r>
              <a:rPr lang="en-GB" sz="2800" dirty="0">
                <a:latin typeface="+mn-lt"/>
              </a:rPr>
              <a:t>: non-native speakers – this list is for you to widen your understanding. Do </a:t>
            </a:r>
            <a:r>
              <a:rPr lang="en-GB" sz="2800" u="sng" dirty="0">
                <a:latin typeface="+mn-lt"/>
              </a:rPr>
              <a:t>not</a:t>
            </a:r>
            <a:r>
              <a:rPr lang="en-GB" sz="2800" dirty="0">
                <a:latin typeface="+mn-lt"/>
              </a:rPr>
              <a:t> use these phrases too much or you will sound silly!</a:t>
            </a:r>
          </a:p>
          <a:p>
            <a:pPr algn="l"/>
            <a:endParaRPr lang="en-GB" sz="2800" dirty="0">
              <a:latin typeface="+mn-lt"/>
            </a:endParaRPr>
          </a:p>
          <a:p>
            <a:pPr algn="l"/>
            <a:r>
              <a:rPr lang="en-GB" sz="2800" dirty="0">
                <a:latin typeface="+mn-lt"/>
              </a:rPr>
              <a:t>Ok people, let’s get all our ducks in a row</a:t>
            </a:r>
          </a:p>
          <a:p>
            <a:pPr algn="l"/>
            <a:br>
              <a:rPr lang="en-GB" sz="2800" dirty="0">
                <a:latin typeface="+mn-lt"/>
              </a:rPr>
            </a:br>
            <a:r>
              <a:rPr lang="en-GB" sz="2800" dirty="0">
                <a:latin typeface="+mn-lt"/>
              </a:rPr>
              <a:t>I think we need to hit the ground running,</a:t>
            </a:r>
            <a:br>
              <a:rPr lang="en-GB" sz="2800" dirty="0">
                <a:latin typeface="+mn-lt"/>
              </a:rPr>
            </a:br>
            <a:r>
              <a:rPr lang="en-GB" sz="2800" dirty="0">
                <a:latin typeface="+mn-lt"/>
              </a:rPr>
              <a:t>and make sure we are all singing off the same hymn sheet.</a:t>
            </a:r>
            <a:br>
              <a:rPr lang="en-GB" sz="2800" dirty="0">
                <a:latin typeface="+mn-lt"/>
              </a:rPr>
            </a:br>
            <a:br>
              <a:rPr lang="en-GB" sz="2800" dirty="0">
                <a:latin typeface="+mn-lt"/>
              </a:rPr>
            </a:br>
            <a:r>
              <a:rPr lang="en-GB" sz="2800" dirty="0">
                <a:latin typeface="+mn-lt"/>
              </a:rPr>
              <a:t>At the end of the day</a:t>
            </a:r>
            <a:br>
              <a:rPr lang="en-GB" sz="2800" dirty="0">
                <a:latin typeface="+mn-lt"/>
              </a:rPr>
            </a:br>
            <a:r>
              <a:rPr lang="en-GB" sz="2800" dirty="0">
                <a:latin typeface="+mn-lt"/>
              </a:rPr>
              <a:t>it is not a level playing field and the goal posts may move; if they do we will have to re-set our own goals.</a:t>
            </a:r>
            <a:br>
              <a:rPr lang="en-GB" sz="2800" dirty="0">
                <a:latin typeface="+mn-lt"/>
              </a:rPr>
            </a:br>
            <a:br>
              <a:rPr lang="en-GB" sz="2800" dirty="0">
                <a:latin typeface="+mn-lt"/>
              </a:rPr>
            </a:br>
            <a:r>
              <a:rPr lang="en-GB" sz="2800" dirty="0">
                <a:latin typeface="+mn-lt"/>
              </a:rPr>
              <a:t>If I jump ship for a bigger leave the project, </a:t>
            </a:r>
          </a:p>
          <a:p>
            <a:pPr algn="l"/>
            <a:r>
              <a:rPr lang="en-GB" sz="2800" dirty="0">
                <a:latin typeface="+mn-lt"/>
              </a:rPr>
              <a:t>One of you may have to pick up the ball and run with it;</a:t>
            </a:r>
          </a:p>
          <a:p>
            <a:pPr algn="l"/>
            <a:endParaRPr lang="en-GB" sz="2800" dirty="0">
              <a:latin typeface="+mn-lt"/>
            </a:endParaRPr>
          </a:p>
          <a:p>
            <a:pPr algn="l"/>
            <a:r>
              <a:rPr lang="en-GB" sz="2800" dirty="0">
                <a:latin typeface="+mn-lt"/>
              </a:rPr>
              <a:t>Or as the Yanks would say: step up to the plate and take a darn good swing.</a:t>
            </a:r>
            <a:br>
              <a:rPr lang="en-GB" sz="2800" dirty="0">
                <a:latin typeface="+mn-lt"/>
              </a:rPr>
            </a:br>
            <a:endParaRPr lang="en-GB" sz="2800" dirty="0">
              <a:latin typeface="+mn-lt"/>
            </a:endParaRPr>
          </a:p>
        </p:txBody>
      </p:sp>
    </p:spTree>
    <p:extLst>
      <p:ext uri="{BB962C8B-B14F-4D97-AF65-F5344CB8AC3E}">
        <p14:creationId xmlns:p14="http://schemas.microsoft.com/office/powerpoint/2010/main" val="37460633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250706"/>
          </a:xfrm>
        </p:spPr>
        <p:txBody>
          <a:bodyPr>
            <a:normAutofit/>
          </a:bodyPr>
          <a:lstStyle/>
          <a:p>
            <a:pPr algn="l"/>
            <a:br>
              <a:rPr lang="en-GB" sz="2800" dirty="0">
                <a:latin typeface="+mn-lt"/>
              </a:rPr>
            </a:br>
            <a:r>
              <a:rPr lang="en-GB" sz="2800" dirty="0">
                <a:latin typeface="+mn-lt"/>
              </a:rPr>
              <a:t>I’m not going to teach granny to suck eggs</a:t>
            </a:r>
            <a:br>
              <a:rPr lang="en-GB" sz="2800" dirty="0">
                <a:latin typeface="+mn-lt"/>
              </a:rPr>
            </a:br>
            <a:r>
              <a:rPr lang="en-GB" sz="2800" dirty="0">
                <a:latin typeface="+mn-lt"/>
              </a:rPr>
              <a:t>but keep the main aim firmly in your sights.</a:t>
            </a:r>
            <a:br>
              <a:rPr lang="en-GB" sz="2800" dirty="0">
                <a:latin typeface="+mn-lt"/>
              </a:rPr>
            </a:br>
            <a:r>
              <a:rPr lang="en-GB" sz="2800" dirty="0">
                <a:latin typeface="+mn-lt"/>
              </a:rPr>
              <a:t>Everything else is supporting cast</a:t>
            </a:r>
            <a:br>
              <a:rPr lang="en-GB" sz="2800" dirty="0">
                <a:latin typeface="+mn-lt"/>
              </a:rPr>
            </a:br>
            <a:r>
              <a:rPr lang="en-GB" sz="2800" dirty="0">
                <a:latin typeface="+mn-lt"/>
              </a:rPr>
              <a:t>but don’t let anything fall between the cracks.</a:t>
            </a:r>
            <a:br>
              <a:rPr lang="en-GB" sz="2800" dirty="0">
                <a:latin typeface="+mn-lt"/>
              </a:rPr>
            </a:br>
            <a:br>
              <a:rPr lang="en-GB" sz="2800" dirty="0">
                <a:latin typeface="+mn-lt"/>
              </a:rPr>
            </a:br>
            <a:r>
              <a:rPr lang="en-GB" sz="2800" dirty="0">
                <a:latin typeface="+mn-lt"/>
              </a:rPr>
              <a:t>At times it may seem like we’re pushing fog uphill with a sharp stick. </a:t>
            </a:r>
            <a:br>
              <a:rPr lang="en-GB" sz="2800" dirty="0">
                <a:latin typeface="+mn-lt"/>
              </a:rPr>
            </a:br>
            <a:br>
              <a:rPr lang="en-GB" sz="2800" dirty="0">
                <a:latin typeface="+mn-lt"/>
              </a:rPr>
            </a:br>
            <a:r>
              <a:rPr lang="en-GB" sz="2800" dirty="0">
                <a:latin typeface="+mn-lt"/>
              </a:rPr>
              <a:t>You’ve all been round the block a few times,</a:t>
            </a:r>
            <a:br>
              <a:rPr lang="en-GB" sz="2800" dirty="0">
                <a:latin typeface="+mn-lt"/>
              </a:rPr>
            </a:br>
            <a:r>
              <a:rPr lang="en-GB" sz="2800" dirty="0">
                <a:latin typeface="+mn-lt"/>
              </a:rPr>
              <a:t>and I know you know your stuff</a:t>
            </a:r>
            <a:br>
              <a:rPr lang="en-GB" sz="2800" dirty="0">
                <a:latin typeface="+mn-lt"/>
              </a:rPr>
            </a:br>
            <a:r>
              <a:rPr lang="en-GB" sz="2800" dirty="0">
                <a:latin typeface="+mn-lt"/>
              </a:rPr>
              <a:t>so I know we’’</a:t>
            </a:r>
            <a:r>
              <a:rPr lang="en-GB" sz="2800" dirty="0" err="1">
                <a:latin typeface="+mn-lt"/>
              </a:rPr>
              <a:t>ll</a:t>
            </a:r>
            <a:r>
              <a:rPr lang="en-GB" sz="2800" dirty="0">
                <a:latin typeface="+mn-lt"/>
              </a:rPr>
              <a:t> crack this one.</a:t>
            </a:r>
            <a:br>
              <a:rPr lang="en-GB" sz="2800" dirty="0">
                <a:latin typeface="+mn-lt"/>
              </a:rPr>
            </a:br>
            <a:br>
              <a:rPr lang="en-GB" sz="2800" dirty="0">
                <a:latin typeface="+mn-lt"/>
              </a:rPr>
            </a:br>
            <a:endParaRPr lang="en-GB" sz="2800" dirty="0">
              <a:latin typeface="+mn-lt"/>
            </a:endParaRPr>
          </a:p>
        </p:txBody>
      </p:sp>
    </p:spTree>
    <p:extLst>
      <p:ext uri="{BB962C8B-B14F-4D97-AF65-F5344CB8AC3E}">
        <p14:creationId xmlns:p14="http://schemas.microsoft.com/office/powerpoint/2010/main" val="22727918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250706"/>
          </a:xfrm>
        </p:spPr>
        <p:txBody>
          <a:bodyPr>
            <a:normAutofit/>
          </a:bodyPr>
          <a:lstStyle/>
          <a:p>
            <a:pPr algn="l"/>
            <a:r>
              <a:rPr lang="en-GB" sz="2800" dirty="0"/>
              <a:t>We need a </a:t>
            </a:r>
            <a:r>
              <a:rPr lang="en-GB" sz="2800" dirty="0" err="1"/>
              <a:t>golfbag</a:t>
            </a:r>
            <a:r>
              <a:rPr lang="en-GB" sz="2800" dirty="0"/>
              <a:t> of options</a:t>
            </a:r>
            <a:br>
              <a:rPr lang="en-GB" sz="2800" dirty="0"/>
            </a:br>
            <a:r>
              <a:rPr lang="en-GB" sz="2800" dirty="0"/>
              <a:t>and be hot to trot</a:t>
            </a:r>
            <a:br>
              <a:rPr lang="en-GB" sz="2800" dirty="0"/>
            </a:br>
            <a:r>
              <a:rPr lang="en-GB" sz="2800" dirty="0"/>
              <a:t>from the word go.</a:t>
            </a:r>
            <a:br>
              <a:rPr lang="en-GB" sz="2800" dirty="0"/>
            </a:br>
            <a:br>
              <a:rPr lang="en-GB" sz="2800" dirty="0"/>
            </a:br>
            <a:br>
              <a:rPr lang="en-GB" sz="2800" dirty="0"/>
            </a:br>
            <a:r>
              <a:rPr lang="en-GB" sz="2800" dirty="0"/>
              <a:t>It is your train set, so I won’t interfere</a:t>
            </a:r>
            <a:br>
              <a:rPr lang="en-GB" sz="2800" dirty="0"/>
            </a:br>
            <a:r>
              <a:rPr lang="en-GB" sz="2800" dirty="0"/>
              <a:t>but you mustn’t leave this one on the back-burner.</a:t>
            </a:r>
            <a:br>
              <a:rPr lang="en-GB" sz="2800" dirty="0"/>
            </a:br>
            <a:br>
              <a:rPr lang="en-GB" sz="2800" dirty="0"/>
            </a:br>
            <a:r>
              <a:rPr lang="en-GB" sz="2800" dirty="0"/>
              <a:t>We’ve got a lot of irons in the fire right now,</a:t>
            </a:r>
            <a:br>
              <a:rPr lang="en-GB" sz="2800" dirty="0"/>
            </a:br>
            <a:r>
              <a:rPr lang="en-GB" sz="2800" dirty="0"/>
              <a:t>and we need to keep our eye on the ball.</a:t>
            </a:r>
            <a:br>
              <a:rPr lang="en-GB" sz="2800" dirty="0"/>
            </a:br>
            <a:br>
              <a:rPr lang="en-GB" sz="2800" dirty="0"/>
            </a:br>
            <a:br>
              <a:rPr lang="en-GB" sz="2800" dirty="0"/>
            </a:br>
            <a:br>
              <a:rPr lang="en-GB" sz="2800" dirty="0"/>
            </a:br>
            <a:endParaRPr lang="en-GB" sz="2800" dirty="0"/>
          </a:p>
        </p:txBody>
      </p:sp>
    </p:spTree>
    <p:extLst>
      <p:ext uri="{BB962C8B-B14F-4D97-AF65-F5344CB8AC3E}">
        <p14:creationId xmlns:p14="http://schemas.microsoft.com/office/powerpoint/2010/main" val="26361951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106690"/>
          </a:xfrm>
        </p:spPr>
        <p:txBody>
          <a:bodyPr>
            <a:normAutofit/>
          </a:bodyPr>
          <a:lstStyle/>
          <a:p>
            <a:pPr algn="l"/>
            <a:r>
              <a:rPr lang="en-GB" sz="2800" dirty="0"/>
              <a:t>We will need to unstick a few pooh traps.</a:t>
            </a:r>
            <a:br>
              <a:rPr lang="en-GB" sz="2800" dirty="0"/>
            </a:br>
            <a:r>
              <a:rPr lang="en-GB" sz="2800" dirty="0"/>
              <a:t>It all depends on the flash to bang time</a:t>
            </a:r>
            <a:br>
              <a:rPr lang="en-GB" sz="2800" dirty="0"/>
            </a:br>
            <a:r>
              <a:rPr lang="en-GB" sz="2800" dirty="0"/>
              <a:t>and the fudge factor allowed.</a:t>
            </a:r>
            <a:br>
              <a:rPr lang="en-GB" sz="2800" dirty="0"/>
            </a:br>
            <a:br>
              <a:rPr lang="en-GB" sz="2800" dirty="0"/>
            </a:br>
            <a:r>
              <a:rPr lang="en-GB" sz="2800" dirty="0"/>
              <a:t>Some tasks may end up slipping to the right,</a:t>
            </a:r>
            <a:br>
              <a:rPr lang="en-GB" sz="2800" dirty="0"/>
            </a:br>
            <a:r>
              <a:rPr lang="en-GB" sz="2800" dirty="0"/>
              <a:t>if they do we will need to run a tight ship</a:t>
            </a:r>
            <a:br>
              <a:rPr lang="en-GB" sz="2800" dirty="0"/>
            </a:br>
            <a:r>
              <a:rPr lang="en-GB" sz="2800" dirty="0"/>
              <a:t>and ensure they don’t screw up the whole Gant chart.</a:t>
            </a:r>
            <a:br>
              <a:rPr lang="en-GB" sz="2800" dirty="0"/>
            </a:br>
            <a:br>
              <a:rPr lang="en-GB" sz="2800" dirty="0"/>
            </a:br>
            <a:r>
              <a:rPr lang="en-GB" sz="2800" dirty="0"/>
              <a:t>Otherwise everything will go down the tubes.</a:t>
            </a:r>
            <a:br>
              <a:rPr lang="en-GB" sz="2800" dirty="0"/>
            </a:br>
            <a:br>
              <a:rPr lang="en-GB" sz="2800" dirty="0"/>
            </a:br>
            <a:r>
              <a:rPr lang="en-GB" sz="2800" dirty="0"/>
              <a:t>I don’t want to re-invent the wheel, but</a:t>
            </a:r>
            <a:br>
              <a:rPr lang="en-GB" sz="2800" dirty="0"/>
            </a:br>
            <a:r>
              <a:rPr lang="en-GB" sz="2800" dirty="0"/>
              <a:t>e may need to get down into the weeds with this one.</a:t>
            </a:r>
            <a:br>
              <a:rPr lang="en-GB" sz="2800" dirty="0"/>
            </a:br>
            <a:endParaRPr lang="en-GB" sz="2800" dirty="0"/>
          </a:p>
        </p:txBody>
      </p:sp>
    </p:spTree>
    <p:extLst>
      <p:ext uri="{BB962C8B-B14F-4D97-AF65-F5344CB8AC3E}">
        <p14:creationId xmlns:p14="http://schemas.microsoft.com/office/powerpoint/2010/main" val="37814627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250706"/>
          </a:xfrm>
        </p:spPr>
        <p:txBody>
          <a:bodyPr>
            <a:normAutofit/>
          </a:bodyPr>
          <a:lstStyle/>
          <a:p>
            <a:pPr algn="l"/>
            <a:r>
              <a:rPr lang="en-GB" sz="2800" dirty="0">
                <a:latin typeface="+mn-lt"/>
              </a:rPr>
              <a:t>As the Yanks would say, normally </a:t>
            </a:r>
            <a:br>
              <a:rPr lang="en-GB" sz="2800" dirty="0">
                <a:latin typeface="+mn-lt"/>
              </a:rPr>
            </a:br>
            <a:r>
              <a:rPr lang="en-GB" sz="2800" dirty="0">
                <a:latin typeface="+mn-lt"/>
              </a:rPr>
              <a:t>at our pay grade</a:t>
            </a:r>
            <a:br>
              <a:rPr lang="en-GB" sz="2800" dirty="0">
                <a:latin typeface="+mn-lt"/>
              </a:rPr>
            </a:br>
            <a:r>
              <a:rPr lang="en-GB" sz="2800" dirty="0">
                <a:latin typeface="+mn-lt"/>
              </a:rPr>
              <a:t>we would only worry about the moose poop, </a:t>
            </a:r>
            <a:br>
              <a:rPr lang="en-GB" sz="2800" dirty="0">
                <a:latin typeface="+mn-lt"/>
              </a:rPr>
            </a:br>
            <a:r>
              <a:rPr lang="en-GB" sz="2800" dirty="0">
                <a:latin typeface="+mn-lt"/>
              </a:rPr>
              <a:t>but we may have mess with the ant shit as well.</a:t>
            </a:r>
            <a:br>
              <a:rPr lang="en-GB" sz="2800" dirty="0">
                <a:latin typeface="+mn-lt"/>
              </a:rPr>
            </a:br>
            <a:br>
              <a:rPr lang="en-GB" sz="2800" dirty="0">
                <a:latin typeface="+mn-lt"/>
              </a:rPr>
            </a:br>
            <a:r>
              <a:rPr lang="en-GB" sz="2800" dirty="0">
                <a:latin typeface="+mn-lt"/>
              </a:rPr>
              <a:t>If push really comes to shove, we may have draw stumps, and then we’ll be in a whole new ball game.</a:t>
            </a:r>
            <a:br>
              <a:rPr lang="en-GB" sz="2800" dirty="0">
                <a:latin typeface="+mn-lt"/>
              </a:rPr>
            </a:br>
            <a:br>
              <a:rPr lang="en-GB" sz="2800" dirty="0">
                <a:latin typeface="+mn-lt"/>
              </a:rPr>
            </a:br>
            <a:r>
              <a:rPr lang="en-GB" sz="2800" dirty="0">
                <a:latin typeface="+mn-lt"/>
              </a:rPr>
              <a:t>We won’t hit home runs by plying  game of four quarters.</a:t>
            </a:r>
          </a:p>
        </p:txBody>
      </p:sp>
    </p:spTree>
    <p:extLst>
      <p:ext uri="{BB962C8B-B14F-4D97-AF65-F5344CB8AC3E}">
        <p14:creationId xmlns:p14="http://schemas.microsoft.com/office/powerpoint/2010/main" val="6186909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22714"/>
          </a:xfrm>
        </p:spPr>
        <p:txBody>
          <a:bodyPr>
            <a:normAutofit/>
          </a:bodyPr>
          <a:lstStyle/>
          <a:p>
            <a:pPr algn="l"/>
            <a:r>
              <a:rPr lang="en-GB" sz="2800" dirty="0">
                <a:latin typeface="+mn-lt"/>
              </a:rPr>
              <a:t>So, lets test the water</a:t>
            </a:r>
            <a:br>
              <a:rPr lang="en-GB" sz="2800" dirty="0">
                <a:latin typeface="+mn-lt"/>
              </a:rPr>
            </a:br>
            <a:r>
              <a:rPr lang="en-GB" sz="2800" dirty="0">
                <a:latin typeface="+mn-lt"/>
              </a:rPr>
              <a:t>with a few warmers in the bank.</a:t>
            </a:r>
            <a:br>
              <a:rPr lang="en-GB" sz="2800" dirty="0">
                <a:latin typeface="+mn-lt"/>
              </a:rPr>
            </a:br>
            <a:br>
              <a:rPr lang="en-GB" sz="2800" dirty="0">
                <a:latin typeface="+mn-lt"/>
              </a:rPr>
            </a:br>
            <a:r>
              <a:rPr lang="en-GB" sz="2800" dirty="0">
                <a:latin typeface="+mn-lt"/>
              </a:rPr>
              <a:t>If we find ourselves knee-deep in a nest of alligators,</a:t>
            </a:r>
            <a:br>
              <a:rPr lang="en-GB" sz="2800" dirty="0">
                <a:latin typeface="+mn-lt"/>
              </a:rPr>
            </a:br>
            <a:r>
              <a:rPr lang="en-GB" sz="2800" dirty="0">
                <a:latin typeface="+mn-lt"/>
              </a:rPr>
              <a:t>we’ll rejig the benchmarking.</a:t>
            </a:r>
            <a:br>
              <a:rPr lang="en-GB" sz="2800" dirty="0">
                <a:latin typeface="+mn-lt"/>
              </a:rPr>
            </a:br>
            <a:br>
              <a:rPr lang="en-GB" sz="2800" dirty="0">
                <a:latin typeface="+mn-lt"/>
              </a:rPr>
            </a:br>
            <a:r>
              <a:rPr lang="en-GB" sz="2800" dirty="0">
                <a:latin typeface="+mn-lt"/>
              </a:rPr>
              <a:t>I don’t want us going down for the second let alone for the third time,</a:t>
            </a:r>
            <a:br>
              <a:rPr lang="en-GB" sz="2800" dirty="0">
                <a:latin typeface="+mn-lt"/>
              </a:rPr>
            </a:br>
            <a:r>
              <a:rPr lang="en-GB" sz="2800" dirty="0">
                <a:latin typeface="+mn-lt"/>
              </a:rPr>
              <a:t>so if it gets too busy we’ll tackle the sharks nearest the boat first,</a:t>
            </a:r>
            <a:br>
              <a:rPr lang="en-GB" sz="2800" dirty="0">
                <a:latin typeface="+mn-lt"/>
              </a:rPr>
            </a:br>
            <a:r>
              <a:rPr lang="en-GB" sz="2800" dirty="0">
                <a:latin typeface="+mn-lt"/>
              </a:rPr>
              <a:t>head for shore</a:t>
            </a:r>
            <a:br>
              <a:rPr lang="en-GB" sz="2800" dirty="0">
                <a:latin typeface="+mn-lt"/>
              </a:rPr>
            </a:br>
            <a:r>
              <a:rPr lang="en-GB" sz="2800" dirty="0">
                <a:latin typeface="+mn-lt"/>
              </a:rPr>
              <a:t>and re-group.</a:t>
            </a:r>
          </a:p>
        </p:txBody>
      </p:sp>
    </p:spTree>
    <p:extLst>
      <p:ext uri="{BB962C8B-B14F-4D97-AF65-F5344CB8AC3E}">
        <p14:creationId xmlns:p14="http://schemas.microsoft.com/office/powerpoint/2010/main" val="1403232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4722"/>
          </a:xfrm>
        </p:spPr>
        <p:txBody>
          <a:bodyPr>
            <a:normAutofit fontScale="90000"/>
          </a:bodyPr>
          <a:lstStyle/>
          <a:p>
            <a:pPr algn="l"/>
            <a:r>
              <a:rPr lang="en-GB" sz="2800" dirty="0">
                <a:latin typeface="+mn-lt"/>
              </a:rPr>
              <a:t>If we are cooking on gas, we’ll produce the goods,</a:t>
            </a:r>
            <a:br>
              <a:rPr lang="en-GB" sz="2800" dirty="0">
                <a:latin typeface="+mn-lt"/>
              </a:rPr>
            </a:br>
            <a:r>
              <a:rPr lang="en-GB" sz="2800" dirty="0">
                <a:latin typeface="+mn-lt"/>
              </a:rPr>
              <a:t>- on time, on budget.</a:t>
            </a:r>
            <a:br>
              <a:rPr lang="en-GB" sz="2800" dirty="0">
                <a:latin typeface="+mn-lt"/>
              </a:rPr>
            </a:br>
            <a:br>
              <a:rPr lang="en-GB" sz="2800" dirty="0">
                <a:latin typeface="+mn-lt"/>
              </a:rPr>
            </a:br>
            <a:r>
              <a:rPr lang="en-GB" sz="2800" dirty="0">
                <a:latin typeface="+mn-lt"/>
              </a:rPr>
              <a:t>If not, we’ll be in a world of hurt.</a:t>
            </a:r>
            <a:br>
              <a:rPr lang="en-GB" sz="2800" dirty="0">
                <a:latin typeface="+mn-lt"/>
              </a:rPr>
            </a:br>
            <a:br>
              <a:rPr lang="en-GB" sz="2800" dirty="0">
                <a:latin typeface="+mn-lt"/>
              </a:rPr>
            </a:br>
            <a:r>
              <a:rPr lang="en-GB" sz="2800" dirty="0">
                <a:latin typeface="+mn-lt"/>
              </a:rPr>
              <a:t>I won’t die in a ditch over this </a:t>
            </a:r>
            <a:br>
              <a:rPr lang="en-GB" sz="2800" dirty="0">
                <a:latin typeface="+mn-lt"/>
              </a:rPr>
            </a:br>
            <a:r>
              <a:rPr lang="en-GB" sz="2800" dirty="0">
                <a:latin typeface="+mn-lt"/>
              </a:rPr>
              <a:t>but I don’t want the high-ups getting twitchy.</a:t>
            </a:r>
            <a:br>
              <a:rPr lang="en-GB" sz="2800" dirty="0">
                <a:latin typeface="+mn-lt"/>
              </a:rPr>
            </a:br>
            <a:r>
              <a:rPr lang="en-GB" sz="2800" dirty="0">
                <a:latin typeface="+mn-lt"/>
              </a:rPr>
              <a:t>Rocking their boat will just make them start throwing their toys out of the cot.</a:t>
            </a:r>
            <a:br>
              <a:rPr lang="en-GB" sz="2800" dirty="0">
                <a:latin typeface="+mn-lt"/>
              </a:rPr>
            </a:br>
            <a:br>
              <a:rPr lang="en-GB" sz="2800" dirty="0">
                <a:latin typeface="+mn-lt"/>
              </a:rPr>
            </a:br>
            <a:r>
              <a:rPr lang="en-GB" sz="2800" dirty="0">
                <a:latin typeface="+mn-lt"/>
              </a:rPr>
              <a:t>They’ll start chasing their tails and </a:t>
            </a:r>
            <a:br>
              <a:rPr lang="en-GB" sz="2800" dirty="0">
                <a:latin typeface="+mn-lt"/>
              </a:rPr>
            </a:br>
            <a:r>
              <a:rPr lang="en-GB" sz="2800" dirty="0">
                <a:latin typeface="+mn-lt"/>
              </a:rPr>
              <a:t>running around like a bull in a china shop.</a:t>
            </a:r>
            <a:br>
              <a:rPr lang="en-GB" sz="2800" dirty="0">
                <a:latin typeface="+mn-lt"/>
              </a:rPr>
            </a:br>
            <a:br>
              <a:rPr lang="en-GB" sz="2800" dirty="0">
                <a:latin typeface="+mn-lt"/>
              </a:rPr>
            </a:br>
            <a:r>
              <a:rPr lang="en-GB" sz="2800" dirty="0">
                <a:latin typeface="+mn-lt"/>
              </a:rPr>
              <a:t>Decisions ‘ll get made on the hoof and </a:t>
            </a:r>
            <a:br>
              <a:rPr lang="en-GB" sz="2800" dirty="0">
                <a:latin typeface="+mn-lt"/>
              </a:rPr>
            </a:br>
            <a:r>
              <a:rPr lang="en-GB" sz="2800" dirty="0">
                <a:latin typeface="+mn-lt"/>
              </a:rPr>
              <a:t>as you know, shit rolls downhill.</a:t>
            </a:r>
            <a:br>
              <a:rPr lang="en-GB" sz="2800" dirty="0">
                <a:latin typeface="+mn-lt"/>
              </a:rPr>
            </a:br>
            <a:endParaRPr lang="en-GB" sz="2800" dirty="0">
              <a:latin typeface="+mn-lt"/>
            </a:endParaRPr>
          </a:p>
        </p:txBody>
      </p:sp>
    </p:spTree>
    <p:extLst>
      <p:ext uri="{BB962C8B-B14F-4D97-AF65-F5344CB8AC3E}">
        <p14:creationId xmlns:p14="http://schemas.microsoft.com/office/powerpoint/2010/main" val="7548890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4722"/>
          </a:xfrm>
        </p:spPr>
        <p:txBody>
          <a:bodyPr>
            <a:normAutofit/>
          </a:bodyPr>
          <a:lstStyle/>
          <a:p>
            <a:pPr algn="l"/>
            <a:r>
              <a:rPr lang="en-GB" sz="2800" dirty="0">
                <a:latin typeface="+mn-lt"/>
              </a:rPr>
              <a:t>Then the project will end up in a flat spin</a:t>
            </a:r>
            <a:br>
              <a:rPr lang="en-GB" sz="2800" dirty="0">
                <a:latin typeface="+mn-lt"/>
              </a:rPr>
            </a:br>
            <a:r>
              <a:rPr lang="en-GB" sz="2800" dirty="0">
                <a:latin typeface="+mn-lt"/>
              </a:rPr>
              <a:t> with no bang seat and no ‘chute.</a:t>
            </a:r>
            <a:br>
              <a:rPr lang="en-GB" sz="2800" dirty="0">
                <a:latin typeface="+mn-lt"/>
              </a:rPr>
            </a:br>
            <a:br>
              <a:rPr lang="en-GB" sz="2800" dirty="0">
                <a:latin typeface="+mn-lt"/>
              </a:rPr>
            </a:br>
            <a:r>
              <a:rPr lang="en-GB" sz="2800" dirty="0">
                <a:latin typeface="+mn-lt"/>
              </a:rPr>
              <a:t>Some of the bosses might start tunnelling fast</a:t>
            </a:r>
            <a:br>
              <a:rPr lang="en-GB" sz="2800" dirty="0">
                <a:latin typeface="+mn-lt"/>
              </a:rPr>
            </a:br>
            <a:r>
              <a:rPr lang="en-GB" sz="2800" dirty="0">
                <a:latin typeface="+mn-lt"/>
              </a:rPr>
              <a:t>to get out of Dodge</a:t>
            </a:r>
            <a:br>
              <a:rPr lang="en-GB" sz="2800" dirty="0">
                <a:latin typeface="+mn-lt"/>
              </a:rPr>
            </a:br>
            <a:r>
              <a:rPr lang="en-GB" sz="2800" dirty="0">
                <a:latin typeface="+mn-lt"/>
              </a:rPr>
              <a:t>before the fertilizer hits the rotary device.</a:t>
            </a:r>
          </a:p>
        </p:txBody>
      </p:sp>
    </p:spTree>
    <p:extLst>
      <p:ext uri="{BB962C8B-B14F-4D97-AF65-F5344CB8AC3E}">
        <p14:creationId xmlns:p14="http://schemas.microsoft.com/office/powerpoint/2010/main" val="10395731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4722"/>
          </a:xfrm>
        </p:spPr>
        <p:txBody>
          <a:bodyPr>
            <a:normAutofit/>
          </a:bodyPr>
          <a:lstStyle/>
          <a:p>
            <a:pPr algn="l"/>
            <a:r>
              <a:rPr lang="en-GB" sz="2800" dirty="0">
                <a:latin typeface="+mn-lt"/>
              </a:rPr>
              <a:t>So, I want you to get round the bazaars</a:t>
            </a:r>
            <a:br>
              <a:rPr lang="en-GB" sz="2800" dirty="0">
                <a:latin typeface="+mn-lt"/>
              </a:rPr>
            </a:br>
            <a:r>
              <a:rPr lang="en-GB" sz="2800" dirty="0">
                <a:latin typeface="+mn-lt"/>
              </a:rPr>
              <a:t>and touch base with the stakeholders.</a:t>
            </a:r>
            <a:br>
              <a:rPr lang="en-GB" sz="2800" dirty="0">
                <a:latin typeface="+mn-lt"/>
              </a:rPr>
            </a:br>
            <a:br>
              <a:rPr lang="en-GB" sz="2800" dirty="0">
                <a:latin typeface="+mn-lt"/>
              </a:rPr>
            </a:br>
            <a:r>
              <a:rPr lang="en-GB" sz="2800" dirty="0">
                <a:latin typeface="+mn-lt"/>
              </a:rPr>
              <a:t>The movers and shakers are obviously key,</a:t>
            </a:r>
            <a:br>
              <a:rPr lang="en-GB" sz="2800" dirty="0">
                <a:latin typeface="+mn-lt"/>
              </a:rPr>
            </a:br>
            <a:r>
              <a:rPr lang="en-GB" sz="2800" dirty="0">
                <a:latin typeface="+mn-lt"/>
              </a:rPr>
              <a:t>but don’t forget the little guy who might </a:t>
            </a:r>
            <a:br>
              <a:rPr lang="en-GB" sz="2800" dirty="0">
                <a:latin typeface="+mn-lt"/>
              </a:rPr>
            </a:br>
            <a:r>
              <a:rPr lang="en-GB" sz="2800" dirty="0">
                <a:latin typeface="+mn-lt"/>
              </a:rPr>
              <a:t>have a proverbial spanner to throw in the works</a:t>
            </a:r>
            <a:br>
              <a:rPr lang="en-GB" sz="2800" dirty="0">
                <a:latin typeface="+mn-lt"/>
              </a:rPr>
            </a:br>
            <a:r>
              <a:rPr lang="en-GB" sz="2800" dirty="0">
                <a:latin typeface="+mn-lt"/>
              </a:rPr>
              <a:t>downstream.</a:t>
            </a:r>
            <a:br>
              <a:rPr lang="en-GB" sz="2800" dirty="0">
                <a:latin typeface="+mn-lt"/>
              </a:rPr>
            </a:br>
            <a:br>
              <a:rPr lang="en-GB" sz="2800" dirty="0">
                <a:latin typeface="+mn-lt"/>
              </a:rPr>
            </a:br>
            <a:r>
              <a:rPr lang="en-GB" sz="2800" dirty="0">
                <a:latin typeface="+mn-lt"/>
              </a:rPr>
              <a:t>He can cause more angst than </a:t>
            </a:r>
            <a:br>
              <a:rPr lang="en-GB" sz="2800" dirty="0">
                <a:latin typeface="+mn-lt"/>
              </a:rPr>
            </a:br>
            <a:r>
              <a:rPr lang="en-GB" sz="2800" dirty="0">
                <a:latin typeface="+mn-lt"/>
              </a:rPr>
              <a:t>all the big cheeses rolled into one.</a:t>
            </a:r>
            <a:br>
              <a:rPr lang="en-GB" sz="2800" dirty="0">
                <a:latin typeface="+mn-lt"/>
              </a:rPr>
            </a:br>
            <a:br>
              <a:rPr lang="en-GB" sz="2800" dirty="0">
                <a:latin typeface="+mn-lt"/>
              </a:rPr>
            </a:br>
            <a:r>
              <a:rPr lang="en-GB" sz="2800" dirty="0">
                <a:latin typeface="+mn-lt"/>
              </a:rPr>
              <a:t>Get everyone on side from day one.</a:t>
            </a:r>
          </a:p>
        </p:txBody>
      </p:sp>
    </p:spTree>
    <p:extLst>
      <p:ext uri="{BB962C8B-B14F-4D97-AF65-F5344CB8AC3E}">
        <p14:creationId xmlns:p14="http://schemas.microsoft.com/office/powerpoint/2010/main" val="24624931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250706"/>
          </a:xfrm>
        </p:spPr>
        <p:txBody>
          <a:bodyPr>
            <a:normAutofit/>
          </a:bodyPr>
          <a:lstStyle/>
          <a:p>
            <a:pPr algn="l"/>
            <a:r>
              <a:rPr lang="en-GB" sz="2800" dirty="0">
                <a:latin typeface="+mn-lt"/>
              </a:rPr>
              <a:t>If you hit me with your shopping list,</a:t>
            </a:r>
            <a:br>
              <a:rPr lang="en-GB" sz="2800" dirty="0">
                <a:latin typeface="+mn-lt"/>
              </a:rPr>
            </a:br>
            <a:r>
              <a:rPr lang="en-GB" sz="2800" dirty="0">
                <a:latin typeface="+mn-lt"/>
              </a:rPr>
              <a:t>I’ll whip it into the head honcho</a:t>
            </a:r>
            <a:br>
              <a:rPr lang="en-GB" sz="2800" dirty="0">
                <a:latin typeface="+mn-lt"/>
              </a:rPr>
            </a:br>
            <a:r>
              <a:rPr lang="en-GB" sz="2800" dirty="0">
                <a:latin typeface="+mn-lt"/>
              </a:rPr>
              <a:t>and get the ball rolling.</a:t>
            </a:r>
            <a:br>
              <a:rPr lang="en-GB" sz="2800" dirty="0">
                <a:latin typeface="+mn-lt"/>
              </a:rPr>
            </a:br>
            <a:br>
              <a:rPr lang="en-GB" sz="2800" dirty="0">
                <a:latin typeface="+mn-lt"/>
              </a:rPr>
            </a:br>
            <a:r>
              <a:rPr lang="en-GB" sz="2800" dirty="0">
                <a:latin typeface="+mn-lt"/>
              </a:rPr>
              <a:t>There is light at the end of the tunnel.</a:t>
            </a:r>
            <a:br>
              <a:rPr lang="en-GB" sz="2800" dirty="0">
                <a:latin typeface="+mn-lt"/>
              </a:rPr>
            </a:br>
            <a:br>
              <a:rPr lang="en-GB" sz="2800" dirty="0">
                <a:latin typeface="+mn-lt"/>
              </a:rPr>
            </a:br>
            <a:r>
              <a:rPr lang="en-GB" sz="2800" dirty="0">
                <a:latin typeface="+mn-lt"/>
              </a:rPr>
              <a:t>I think I have banged on long enough here</a:t>
            </a:r>
            <a:br>
              <a:rPr lang="en-GB" sz="2800" dirty="0">
                <a:latin typeface="+mn-lt"/>
              </a:rPr>
            </a:br>
            <a:r>
              <a:rPr lang="en-GB" sz="2800" dirty="0">
                <a:latin typeface="+mn-lt"/>
              </a:rPr>
              <a:t>for you to get the drift.</a:t>
            </a:r>
            <a:br>
              <a:rPr lang="en-GB" sz="2800" dirty="0">
                <a:latin typeface="+mn-lt"/>
              </a:rPr>
            </a:br>
            <a:br>
              <a:rPr lang="en-GB" sz="2800" dirty="0">
                <a:latin typeface="+mn-lt"/>
              </a:rPr>
            </a:br>
            <a:r>
              <a:rPr lang="en-GB" sz="2800" dirty="0">
                <a:latin typeface="+mn-lt"/>
              </a:rPr>
              <a:t>I’ve been on send long enough.</a:t>
            </a:r>
            <a:br>
              <a:rPr lang="en-GB" sz="2800" dirty="0">
                <a:latin typeface="+mn-lt"/>
              </a:rPr>
            </a:br>
            <a:br>
              <a:rPr lang="en-GB" sz="2800" dirty="0">
                <a:latin typeface="+mn-lt"/>
              </a:rPr>
            </a:br>
            <a:endParaRPr lang="en-GB" sz="2800" dirty="0">
              <a:latin typeface="+mn-lt"/>
            </a:endParaRPr>
          </a:p>
        </p:txBody>
      </p:sp>
    </p:spTree>
    <p:extLst>
      <p:ext uri="{BB962C8B-B14F-4D97-AF65-F5344CB8AC3E}">
        <p14:creationId xmlns:p14="http://schemas.microsoft.com/office/powerpoint/2010/main" val="18191862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211</TotalTime>
  <Words>110</Words>
  <Application>Microsoft Office PowerPoint</Application>
  <PresentationFormat>On-screen Show (4:3)</PresentationFormat>
  <Paragraphs>17</Paragraphs>
  <Slides>10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Calibri</vt:lpstr>
      <vt:lpstr>Office Theme</vt:lpstr>
      <vt:lpstr>             Advanced Metaphors and Euphemisms  </vt:lpstr>
      <vt:lpstr>We need a golfbag of options and be hot to trot from the word go.   It is your train set, so I won’t interfere but you mustn’t leave this one on the back-burner.  We’ve got a lot of irons in the fire right now, and we need to keep our eye on the ball.    </vt:lpstr>
      <vt:lpstr>We will need to unstick a few pooh traps. It all depends on the flash to bang time and the fudge factor allowed.  Some tasks may end up slipping to the right, if they do we will need to run a tight ship and ensure they don’t screw up the whole Gant chart.  Otherwise everything will go down the tubes.  I don’t want to re-invent the wheel, but e may need to get down into the weeds with this one. </vt:lpstr>
      <vt:lpstr>As the Yanks would say, normally  at our pay grade we would only worry about the moose poop,  but we may have mess with the ant shit as well.  If push really comes to shove, we may have draw stumps, and then we’ll be in a whole new ball game.  We won’t hit home runs by plying  game of four quarters.</vt:lpstr>
      <vt:lpstr>So, lets test the water with a few warmers in the bank.  If we find ourselves knee-deep in a nest of alligators, we’ll rejig the benchmarking.  I don’t want us going down for the second let alone for the third time, so if it gets too busy we’ll tackle the sharks nearest the boat first, head for shore and re-group.</vt:lpstr>
      <vt:lpstr>If we are cooking on gas, we’ll produce the goods, - on time, on budget.  If not, we’ll be in a world of hurt.  I won’t die in a ditch over this  but I don’t want the high-ups getting twitchy. Rocking their boat will just make them start throwing their toys out of the cot.  They’ll start chasing their tails and  running around like a bull in a china shop.  Decisions ‘ll get made on the hoof and  as you know, shit rolls downhill. </vt:lpstr>
      <vt:lpstr>Then the project will end up in a flat spin  with no bang seat and no ‘chute.  Some of the bosses might start tunnelling fast to get out of Dodge before the fertilizer hits the rotary device.</vt:lpstr>
      <vt:lpstr>So, I want you to get round the bazaars and touch base with the stakeholders.  The movers and shakers are obviously key, but don’t forget the little guy who might  have a proverbial spanner to throw in the works downstream.  He can cause more angst than  all the big cheeses rolled into one.  Get everyone on side from day one.</vt:lpstr>
      <vt:lpstr>If you hit me with your shopping list, I’ll whip it into the head honcho and get the ball rolling.  There is light at the end of the tunnel.  I think I have banged on long enough here for you to get the drift.  I’ve been on send long enough.  </vt:lpstr>
      <vt:lpstr> I’m not going to teach granny to suck eggs but keep the main aim firmly in your sights. Everything else is supporting cast but don’t let anything fall between the cracks.  At times it may seem like we’re pushing fog uphill with a sharp stick.   You’ve all been round the block a few times, and I know you know your stuff so I know we’’ll crack this one.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x2</dc:creator>
  <cp:lastModifiedBy>Anthony</cp:lastModifiedBy>
  <cp:revision>21</cp:revision>
  <dcterms:created xsi:type="dcterms:W3CDTF">2015-10-11T13:55:26Z</dcterms:created>
  <dcterms:modified xsi:type="dcterms:W3CDTF">2016-04-23T22:32:56Z</dcterms:modified>
</cp:coreProperties>
</file>