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45" d="100"/>
          <a:sy n="45" d="100"/>
        </p:scale>
        <p:origin x="-1236" y="-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55145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162111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975168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63354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9967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52855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9584584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091794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994984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591560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832904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60D529-FB26-4F18-A5AD-38350503C3F5}" type="datetimeFigureOut">
              <a:rPr lang="en-GB" smtClean="0"/>
              <a:t>07/10/2015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489D92-BC7D-4969-B1EC-E895BD49CE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507330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dirty="0" smtClean="0"/>
              <a:t>Two-syllable words – </a:t>
            </a:r>
            <a:r>
              <a:rPr lang="en-GB" b="1" u="sng" dirty="0" smtClean="0"/>
              <a:t>Guidance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5001419"/>
          </a:xfrm>
        </p:spPr>
        <p:txBody>
          <a:bodyPr>
            <a:normAutofit lnSpcReduction="10000"/>
          </a:bodyPr>
          <a:lstStyle/>
          <a:p>
            <a:r>
              <a:rPr lang="en-GB" dirty="0"/>
              <a:t> </a:t>
            </a:r>
            <a:r>
              <a:rPr lang="en-GB" dirty="0" smtClean="0"/>
              <a:t>Many </a:t>
            </a:r>
            <a:r>
              <a:rPr lang="en-GB" dirty="0"/>
              <a:t>two-syllable words in English have different </a:t>
            </a:r>
            <a:r>
              <a:rPr lang="en-GB" dirty="0" smtClean="0"/>
              <a:t>meanings </a:t>
            </a:r>
            <a:r>
              <a:rPr lang="en-GB" dirty="0"/>
              <a:t>according to the stress. </a:t>
            </a:r>
            <a:endParaRPr lang="en-GB" dirty="0" smtClean="0"/>
          </a:p>
          <a:p>
            <a:endParaRPr lang="en-GB" dirty="0"/>
          </a:p>
          <a:p>
            <a:r>
              <a:rPr lang="en-GB" dirty="0"/>
              <a:t>Stress On The First Syllable </a:t>
            </a:r>
          </a:p>
          <a:p>
            <a:pPr marL="0" indent="0">
              <a:buNone/>
            </a:pPr>
            <a:r>
              <a:rPr lang="en-GB" dirty="0"/>
              <a:t>as a </a:t>
            </a:r>
            <a:r>
              <a:rPr lang="en-GB" b="1" dirty="0"/>
              <a:t>noun </a:t>
            </a:r>
            <a:r>
              <a:rPr lang="en-GB" dirty="0"/>
              <a:t>or as</a:t>
            </a:r>
            <a:r>
              <a:rPr lang="en-GB" b="1" dirty="0"/>
              <a:t> </a:t>
            </a:r>
            <a:r>
              <a:rPr lang="en-GB" dirty="0"/>
              <a:t>an </a:t>
            </a:r>
            <a:r>
              <a:rPr lang="en-GB" b="1" dirty="0"/>
              <a:t>adjective</a:t>
            </a:r>
            <a:r>
              <a:rPr lang="en-GB" dirty="0"/>
              <a:t> (usually</a:t>
            </a:r>
            <a:r>
              <a:rPr lang="en-GB" dirty="0" smtClean="0"/>
              <a:t>)</a:t>
            </a:r>
          </a:p>
          <a:p>
            <a:pPr marL="0" indent="0">
              <a:buNone/>
            </a:pPr>
            <a:endParaRPr lang="en-GB" dirty="0" smtClean="0"/>
          </a:p>
          <a:p>
            <a:r>
              <a:rPr lang="en-GB" dirty="0"/>
              <a:t>Stress On The Second Syllable</a:t>
            </a:r>
          </a:p>
          <a:p>
            <a:pPr marL="0" indent="0">
              <a:buNone/>
            </a:pPr>
            <a:r>
              <a:rPr lang="en-GB" dirty="0"/>
              <a:t>as a </a:t>
            </a:r>
            <a:r>
              <a:rPr lang="en-GB" b="1" dirty="0"/>
              <a:t>verb</a:t>
            </a:r>
            <a:r>
              <a:rPr lang="en-GB" dirty="0"/>
              <a:t>:  </a:t>
            </a:r>
          </a:p>
          <a:p>
            <a:pPr marL="0" indent="0">
              <a:buNone/>
            </a:pPr>
            <a:r>
              <a:rPr lang="en-GB" dirty="0" smtClean="0"/>
              <a:t>&amp; sometimes </a:t>
            </a:r>
            <a:r>
              <a:rPr lang="en-GB" dirty="0"/>
              <a:t>as an </a:t>
            </a:r>
            <a:r>
              <a:rPr lang="en-GB" b="1" dirty="0"/>
              <a:t>adjective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389722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60648"/>
            <a:ext cx="8229600" cy="5865515"/>
          </a:xfrm>
        </p:spPr>
        <p:txBody>
          <a:bodyPr/>
          <a:lstStyle/>
          <a:p>
            <a:pPr marL="0" indent="0">
              <a:buNone/>
            </a:pPr>
            <a:r>
              <a:rPr lang="en-GB" b="1" u="sng" dirty="0" smtClean="0"/>
              <a:t>noun </a:t>
            </a:r>
            <a:r>
              <a:rPr lang="en-GB" u="sng" dirty="0" smtClean="0"/>
              <a:t>/adjective</a:t>
            </a:r>
            <a:r>
              <a:rPr lang="en-GB" dirty="0" smtClean="0"/>
              <a:t>                              </a:t>
            </a:r>
            <a:r>
              <a:rPr lang="en-GB" b="1" u="sng" dirty="0" smtClean="0"/>
              <a:t>verb </a:t>
            </a:r>
            <a:r>
              <a:rPr lang="en-GB" u="sng" dirty="0" smtClean="0"/>
              <a:t>/adjective</a:t>
            </a:r>
          </a:p>
          <a:p>
            <a:r>
              <a:rPr lang="en-GB" sz="2800" dirty="0"/>
              <a:t>the/an  </a:t>
            </a:r>
            <a:r>
              <a:rPr lang="en-GB" sz="2800" b="1" u="sng" dirty="0"/>
              <a:t>ann</a:t>
            </a:r>
            <a:r>
              <a:rPr lang="en-GB" sz="2800" dirty="0"/>
              <a:t>ex </a:t>
            </a:r>
            <a:r>
              <a:rPr lang="en-GB" sz="2800" dirty="0" smtClean="0"/>
              <a:t>                                         to </a:t>
            </a:r>
            <a:r>
              <a:rPr lang="en-GB" sz="2800" dirty="0"/>
              <a:t>ann</a:t>
            </a:r>
            <a:r>
              <a:rPr lang="en-GB" sz="2800" b="1" u="sng" dirty="0"/>
              <a:t>ex</a:t>
            </a:r>
            <a:r>
              <a:rPr lang="en-GB" sz="2800" dirty="0"/>
              <a:t> </a:t>
            </a:r>
            <a:endParaRPr lang="en-GB" sz="2800" dirty="0" smtClean="0"/>
          </a:p>
          <a:p>
            <a:endParaRPr lang="en-GB" sz="2800" dirty="0" smtClean="0"/>
          </a:p>
          <a:p>
            <a:r>
              <a:rPr lang="en-GB" sz="2800" dirty="0"/>
              <a:t>the/an </a:t>
            </a:r>
            <a:r>
              <a:rPr lang="en-GB" sz="2800" b="1" u="sng" dirty="0" smtClean="0"/>
              <a:t>ob</a:t>
            </a:r>
            <a:r>
              <a:rPr lang="en-GB" sz="2800" dirty="0" smtClean="0"/>
              <a:t>ject                                           to ob</a:t>
            </a:r>
            <a:r>
              <a:rPr lang="en-GB" sz="2800" b="1" u="sng" dirty="0" smtClean="0"/>
              <a:t>ject</a:t>
            </a:r>
          </a:p>
          <a:p>
            <a:endParaRPr lang="en-GB" sz="2800" b="1" u="sng" dirty="0" smtClean="0"/>
          </a:p>
          <a:p>
            <a:r>
              <a:rPr lang="en-GB" sz="2800" dirty="0"/>
              <a:t>the/a  </a:t>
            </a:r>
            <a:r>
              <a:rPr lang="en-GB" sz="2800" b="1" u="sng" dirty="0" smtClean="0"/>
              <a:t>re</a:t>
            </a:r>
            <a:r>
              <a:rPr lang="en-GB" sz="2800" dirty="0" smtClean="0"/>
              <a:t>/cord                                           to re</a:t>
            </a:r>
            <a:r>
              <a:rPr lang="en-GB" sz="2800" b="1" u="sng" dirty="0" smtClean="0"/>
              <a:t>cord</a:t>
            </a:r>
          </a:p>
          <a:p>
            <a:r>
              <a:rPr lang="en-GB" sz="2800" dirty="0" smtClean="0"/>
              <a:t>----------------------------------------------------------------------</a:t>
            </a:r>
          </a:p>
          <a:p>
            <a:r>
              <a:rPr lang="en-GB" sz="2800" dirty="0"/>
              <a:t>the/a </a:t>
            </a:r>
            <a:r>
              <a:rPr lang="en-GB" sz="2800" b="1" u="sng" dirty="0"/>
              <a:t>pres</a:t>
            </a:r>
            <a:r>
              <a:rPr lang="en-GB" sz="2800" dirty="0"/>
              <a:t>ent  (</a:t>
            </a:r>
            <a:r>
              <a:rPr lang="en-GB" sz="2800" dirty="0" smtClean="0"/>
              <a:t>noun)</a:t>
            </a:r>
            <a:endParaRPr lang="en-GB" sz="2800" dirty="0"/>
          </a:p>
          <a:p>
            <a:pPr marL="0" indent="0">
              <a:buNone/>
            </a:pPr>
            <a:r>
              <a:rPr lang="en-GB" sz="2800" dirty="0" smtClean="0"/>
              <a:t>    the </a:t>
            </a:r>
            <a:r>
              <a:rPr lang="en-GB" sz="2800" b="1" u="sng" dirty="0"/>
              <a:t>pres</a:t>
            </a:r>
            <a:r>
              <a:rPr lang="en-GB" sz="2800" dirty="0"/>
              <a:t>ent tense (adjective)</a:t>
            </a:r>
          </a:p>
          <a:p>
            <a:pPr marL="0" indent="0">
              <a:buNone/>
            </a:pPr>
            <a:r>
              <a:rPr lang="en-GB" sz="2800" dirty="0" smtClean="0"/>
              <a:t>    to </a:t>
            </a:r>
            <a:r>
              <a:rPr lang="en-GB" sz="2800" dirty="0"/>
              <a:t>be </a:t>
            </a:r>
            <a:r>
              <a:rPr lang="en-GB" sz="2800" b="1" u="sng" dirty="0"/>
              <a:t>pres</a:t>
            </a:r>
            <a:r>
              <a:rPr lang="en-GB" sz="2800" dirty="0"/>
              <a:t>ent  (adjectival </a:t>
            </a:r>
            <a:r>
              <a:rPr lang="en-GB" sz="2800" dirty="0" smtClean="0"/>
              <a:t>form)              to </a:t>
            </a:r>
            <a:r>
              <a:rPr lang="en-GB" sz="2800" dirty="0"/>
              <a:t>pre</a:t>
            </a:r>
            <a:r>
              <a:rPr lang="en-GB" sz="2800" b="1" u="sng" dirty="0"/>
              <a:t>sent</a:t>
            </a:r>
            <a:endParaRPr lang="en-GB" sz="2800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8313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3200" b="1" u="sng" dirty="0" smtClean="0"/>
              <a:t>noun </a:t>
            </a:r>
            <a:r>
              <a:rPr lang="en-GB" sz="3200" u="sng" dirty="0" smtClean="0"/>
              <a:t>/adjective</a:t>
            </a:r>
            <a:r>
              <a:rPr lang="en-GB" sz="3200" dirty="0" smtClean="0"/>
              <a:t>           </a:t>
            </a:r>
            <a:r>
              <a:rPr lang="en-GB" sz="3200" b="1" u="sng" dirty="0" smtClean="0"/>
              <a:t>verb </a:t>
            </a:r>
            <a:r>
              <a:rPr lang="en-GB" sz="3200" u="sng" dirty="0" smtClean="0"/>
              <a:t>/adjective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4474840" cy="4857403"/>
          </a:xfrm>
        </p:spPr>
        <p:txBody>
          <a:bodyPr>
            <a:normAutofit/>
          </a:bodyPr>
          <a:lstStyle/>
          <a:p>
            <a:r>
              <a:rPr lang="en-GB" sz="2800" b="1" u="sng" dirty="0"/>
              <a:t>ab</a:t>
            </a:r>
            <a:r>
              <a:rPr lang="en-GB" sz="2800" dirty="0"/>
              <a:t>sent  (adjective</a:t>
            </a:r>
            <a:r>
              <a:rPr lang="en-GB" sz="2800" dirty="0" smtClean="0"/>
              <a:t>)</a:t>
            </a:r>
          </a:p>
          <a:p>
            <a:pPr marL="0" indent="0">
              <a:buNone/>
            </a:pPr>
            <a:r>
              <a:rPr lang="en-GB" sz="2800" dirty="0" smtClean="0"/>
              <a:t>  </a:t>
            </a:r>
            <a:r>
              <a:rPr lang="en-GB" sz="2800" dirty="0"/>
              <a:t>= the opposite of "</a:t>
            </a:r>
            <a:r>
              <a:rPr lang="en-GB" sz="2800" b="1" u="sng" dirty="0" smtClean="0"/>
              <a:t>pres</a:t>
            </a:r>
            <a:r>
              <a:rPr lang="en-GB" sz="2800" dirty="0" smtClean="0"/>
              <a:t>ent“ </a:t>
            </a:r>
          </a:p>
          <a:p>
            <a:pPr marL="0" indent="0">
              <a:buNone/>
            </a:pPr>
            <a:endParaRPr lang="en-GB" sz="2800" dirty="0"/>
          </a:p>
          <a:p>
            <a:pPr marL="0" indent="0">
              <a:buNone/>
            </a:pPr>
            <a:endParaRPr lang="en-GB" sz="2800" dirty="0" smtClean="0"/>
          </a:p>
          <a:p>
            <a:endParaRPr lang="en-GB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32040" y="1268760"/>
            <a:ext cx="390716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to ab</a:t>
            </a:r>
            <a:r>
              <a:rPr lang="en-GB" sz="2800" b="1" u="sng" dirty="0" smtClean="0"/>
              <a:t>sent</a:t>
            </a:r>
            <a:r>
              <a:rPr lang="en-GB" sz="2800" dirty="0" smtClean="0"/>
              <a:t> oneself                                   meaning "to leave a place" or "not attend a meeting" etc</a:t>
            </a:r>
          </a:p>
          <a:p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269269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3200" b="1" u="sng" dirty="0" smtClean="0"/>
              <a:t>noun </a:t>
            </a:r>
            <a:r>
              <a:rPr lang="en-GB" sz="3200" u="sng" dirty="0" smtClean="0"/>
              <a:t>/adjective</a:t>
            </a:r>
            <a:r>
              <a:rPr lang="en-GB" sz="3200" dirty="0" smtClean="0"/>
              <a:t>           </a:t>
            </a:r>
            <a:r>
              <a:rPr lang="en-GB" sz="3200" b="1" u="sng" dirty="0" smtClean="0"/>
              <a:t>verb </a:t>
            </a:r>
            <a:r>
              <a:rPr lang="en-GB" sz="3200" u="sng" dirty="0" smtClean="0"/>
              <a:t>/adjective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4474840" cy="2628292"/>
          </a:xfrm>
        </p:spPr>
        <p:txBody>
          <a:bodyPr>
            <a:normAutofit/>
          </a:bodyPr>
          <a:lstStyle/>
          <a:p>
            <a:r>
              <a:rPr lang="en-GB" sz="2800" dirty="0" smtClean="0"/>
              <a:t>the/a </a:t>
            </a:r>
            <a:r>
              <a:rPr lang="en-GB" sz="2800" b="1" u="sng" dirty="0"/>
              <a:t>ex</a:t>
            </a:r>
            <a:r>
              <a:rPr lang="en-GB" sz="2800" dirty="0"/>
              <a:t>port  (e.g. goods leaving </a:t>
            </a:r>
            <a:r>
              <a:rPr lang="en-GB" sz="2800" dirty="0" smtClean="0"/>
              <a:t>the </a:t>
            </a:r>
            <a:r>
              <a:rPr lang="en-GB" sz="2800" dirty="0"/>
              <a:t>country)</a:t>
            </a:r>
            <a:r>
              <a:rPr lang="en-GB" sz="2800" dirty="0" smtClean="0"/>
              <a:t>   </a:t>
            </a:r>
          </a:p>
          <a:p>
            <a:endParaRPr lang="en-GB" sz="2800" dirty="0"/>
          </a:p>
          <a:p>
            <a:r>
              <a:rPr lang="en-GB" sz="2800" dirty="0"/>
              <a:t>the/a/ </a:t>
            </a:r>
            <a:r>
              <a:rPr lang="en-GB" sz="2800" b="1" u="sng" dirty="0"/>
              <a:t>im</a:t>
            </a:r>
            <a:r>
              <a:rPr lang="en-GB" sz="2800" dirty="0"/>
              <a:t>port (</a:t>
            </a:r>
            <a:r>
              <a:rPr lang="en-GB" sz="2800" dirty="0" err="1"/>
              <a:t>e.g</a:t>
            </a:r>
            <a:r>
              <a:rPr lang="en-GB" sz="2800" dirty="0"/>
              <a:t> goods into the country</a:t>
            </a:r>
            <a:r>
              <a:rPr lang="en-GB" sz="2800" dirty="0" smtClean="0"/>
              <a:t>)</a:t>
            </a:r>
          </a:p>
          <a:p>
            <a:endParaRPr lang="en-GB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32040" y="1268760"/>
            <a:ext cx="3907160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to ex</a:t>
            </a:r>
            <a:r>
              <a:rPr lang="en-GB" sz="2800" b="1" u="sng" dirty="0" smtClean="0"/>
              <a:t>port</a:t>
            </a:r>
          </a:p>
          <a:p>
            <a:endParaRPr lang="en-GB" sz="2800" b="1" u="sng" dirty="0"/>
          </a:p>
          <a:p>
            <a:endParaRPr lang="en-GB" sz="2800" dirty="0" smtClean="0"/>
          </a:p>
          <a:p>
            <a:r>
              <a:rPr lang="en-GB" sz="2800" dirty="0" smtClean="0"/>
              <a:t>to </a:t>
            </a:r>
            <a:r>
              <a:rPr lang="en-GB" sz="2800" dirty="0"/>
              <a:t>im</a:t>
            </a:r>
            <a:r>
              <a:rPr lang="en-GB" sz="2800" b="1" u="sng" dirty="0"/>
              <a:t>port</a:t>
            </a:r>
            <a:endParaRPr lang="en-GB" sz="2800" dirty="0"/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539552" y="4221088"/>
            <a:ext cx="8856984" cy="245665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GB" sz="2800" dirty="0" smtClean="0"/>
          </a:p>
          <a:p>
            <a:pPr marL="0" indent="0">
              <a:buNone/>
            </a:pPr>
            <a:r>
              <a:rPr lang="en-GB" sz="2800" dirty="0" smtClean="0"/>
              <a:t>different noun: im</a:t>
            </a:r>
            <a:r>
              <a:rPr lang="en-GB" sz="2800" b="1" u="sng" dirty="0" smtClean="0"/>
              <a:t>port</a:t>
            </a:r>
            <a:r>
              <a:rPr lang="en-GB" sz="2800" dirty="0" smtClean="0"/>
              <a:t> – old form /abbrev of im</a:t>
            </a:r>
            <a:r>
              <a:rPr lang="en-GB" sz="2800" b="1" u="sng" dirty="0" smtClean="0"/>
              <a:t>por</a:t>
            </a:r>
            <a:r>
              <a:rPr lang="en-GB" sz="2800" dirty="0" smtClean="0"/>
              <a:t>tance, </a:t>
            </a:r>
            <a:r>
              <a:rPr lang="en-GB" sz="2800" dirty="0"/>
              <a:t>which has more than two syllables, so the guidance does not apply. You might r</a:t>
            </a:r>
            <a:r>
              <a:rPr lang="en-GB" sz="2800" dirty="0" smtClean="0"/>
              <a:t>ead this </a:t>
            </a:r>
            <a:r>
              <a:rPr lang="en-GB" sz="2800" dirty="0"/>
              <a:t>noun in some of Shakespeare's English.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287134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3200" b="1" u="sng" dirty="0" smtClean="0"/>
              <a:t>noun </a:t>
            </a:r>
            <a:r>
              <a:rPr lang="en-GB" sz="3200" u="sng" dirty="0" smtClean="0"/>
              <a:t>/adjective</a:t>
            </a:r>
            <a:r>
              <a:rPr lang="en-GB" sz="3200" dirty="0" smtClean="0"/>
              <a:t>           </a:t>
            </a:r>
            <a:r>
              <a:rPr lang="en-GB" sz="3200" b="1" u="sng" dirty="0" smtClean="0"/>
              <a:t>verb </a:t>
            </a:r>
            <a:r>
              <a:rPr lang="en-GB" sz="3200" u="sng" dirty="0" smtClean="0"/>
              <a:t>/adjective</a:t>
            </a:r>
            <a:endParaRPr lang="en-GB" sz="32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539552" y="1268760"/>
            <a:ext cx="8299648" cy="525658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/>
              <a:t>                                                            to </a:t>
            </a:r>
            <a:r>
              <a:rPr lang="en-GB" sz="2800" dirty="0"/>
              <a:t>be</a:t>
            </a:r>
            <a:r>
              <a:rPr lang="en-GB" sz="2800" b="1" dirty="0"/>
              <a:t>gin   </a:t>
            </a:r>
            <a:endParaRPr lang="en-GB" sz="2800" b="1" dirty="0" smtClean="0"/>
          </a:p>
          <a:p>
            <a:pPr marL="0" indent="0">
              <a:buNone/>
            </a:pPr>
            <a:endParaRPr lang="en-GB" sz="2800" b="1" dirty="0" smtClean="0"/>
          </a:p>
          <a:p>
            <a:r>
              <a:rPr lang="en-GB" sz="2800" dirty="0" smtClean="0"/>
              <a:t>Note</a:t>
            </a:r>
            <a:r>
              <a:rPr lang="en-GB" sz="2800" dirty="0"/>
              <a:t>: the associated noun is "be</a:t>
            </a:r>
            <a:r>
              <a:rPr lang="en-GB" sz="2800" b="1" u="sng" dirty="0"/>
              <a:t>gin</a:t>
            </a:r>
            <a:r>
              <a:rPr lang="en-GB" sz="2800" dirty="0"/>
              <a:t>ning" with stress in the same place- it's more than two syllables, so the guidance does not apply</a:t>
            </a:r>
            <a:r>
              <a:rPr lang="en-GB" sz="2800" dirty="0" smtClean="0"/>
              <a:t>.</a:t>
            </a:r>
          </a:p>
          <a:p>
            <a:r>
              <a:rPr lang="en-GB" sz="2800" dirty="0" smtClean="0"/>
              <a:t>-----------------------------------------------------------------</a:t>
            </a:r>
          </a:p>
          <a:p>
            <a:pPr marL="0" indent="0">
              <a:buNone/>
            </a:pPr>
            <a:r>
              <a:rPr lang="en-GB" sz="2800" dirty="0" smtClean="0"/>
              <a:t>                                                              to </a:t>
            </a:r>
            <a:r>
              <a:rPr lang="en-GB" sz="2800" dirty="0"/>
              <a:t>de</a:t>
            </a:r>
            <a:r>
              <a:rPr lang="en-GB" sz="2800" b="1" u="sng" dirty="0"/>
              <a:t>ci</a:t>
            </a:r>
            <a:r>
              <a:rPr lang="en-GB" sz="2800" dirty="0"/>
              <a:t>de   </a:t>
            </a:r>
            <a:endParaRPr lang="en-GB" sz="2800" dirty="0" smtClean="0"/>
          </a:p>
          <a:p>
            <a:pPr marL="0" indent="0">
              <a:buNone/>
            </a:pPr>
            <a:endParaRPr lang="en-GB" sz="2800" dirty="0" smtClean="0"/>
          </a:p>
          <a:p>
            <a:r>
              <a:rPr lang="en-GB" sz="2800" dirty="0" smtClean="0"/>
              <a:t>Note</a:t>
            </a:r>
            <a:r>
              <a:rPr lang="en-GB" sz="2800" dirty="0"/>
              <a:t>: the associated noun is "de</a:t>
            </a:r>
            <a:r>
              <a:rPr lang="en-GB" sz="2800" b="1" u="sng" dirty="0"/>
              <a:t>ci</a:t>
            </a:r>
            <a:r>
              <a:rPr lang="en-GB" sz="2800" dirty="0"/>
              <a:t>sion" with stress in the same place- it's more than two syllables.</a:t>
            </a:r>
            <a:endParaRPr lang="en-GB" sz="2800" b="1" u="sng" dirty="0"/>
          </a:p>
        </p:txBody>
      </p:sp>
    </p:spTree>
    <p:extLst>
      <p:ext uri="{BB962C8B-B14F-4D97-AF65-F5344CB8AC3E}">
        <p14:creationId xmlns:p14="http://schemas.microsoft.com/office/powerpoint/2010/main" val="3171977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>
            <a:normAutofit/>
          </a:bodyPr>
          <a:lstStyle/>
          <a:p>
            <a:r>
              <a:rPr lang="en-GB" sz="3200" b="1" u="sng" dirty="0" smtClean="0"/>
              <a:t>noun </a:t>
            </a:r>
            <a:r>
              <a:rPr lang="en-GB" sz="3200" u="sng" dirty="0" smtClean="0"/>
              <a:t>/adjective</a:t>
            </a:r>
            <a:r>
              <a:rPr lang="en-GB" sz="3200" dirty="0" smtClean="0"/>
              <a:t>           </a:t>
            </a:r>
            <a:r>
              <a:rPr lang="en-GB" sz="3200" b="1" u="sng" dirty="0" smtClean="0"/>
              <a:t>verb </a:t>
            </a:r>
            <a:r>
              <a:rPr lang="en-GB" sz="3200" u="sng" dirty="0" smtClean="0"/>
              <a:t>/adjective</a:t>
            </a:r>
            <a:endParaRPr lang="en-GB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1"/>
            <a:ext cx="4474840" cy="3528392"/>
          </a:xfrm>
        </p:spPr>
        <p:txBody>
          <a:bodyPr>
            <a:normAutofit/>
          </a:bodyPr>
          <a:lstStyle/>
          <a:p>
            <a:r>
              <a:rPr lang="en-GB" sz="2800" dirty="0"/>
              <a:t>the/a  </a:t>
            </a:r>
            <a:r>
              <a:rPr lang="en-GB" sz="2800" b="1" u="sng" dirty="0"/>
              <a:t>con</a:t>
            </a:r>
            <a:r>
              <a:rPr lang="en-GB" sz="2800" dirty="0"/>
              <a:t>tract (noun) (=an agreement)</a:t>
            </a:r>
          </a:p>
          <a:p>
            <a:r>
              <a:rPr lang="en-GB" sz="2800" b="1" dirty="0"/>
              <a:t> </a:t>
            </a:r>
            <a:endParaRPr lang="en-GB" sz="2800" dirty="0"/>
          </a:p>
          <a:p>
            <a:r>
              <a:rPr lang="en-GB" sz="2800" b="1" u="sng" dirty="0"/>
              <a:t>con</a:t>
            </a:r>
            <a:r>
              <a:rPr lang="en-GB" sz="2800" dirty="0"/>
              <a:t>tracted (adjective when referring to some activity etc connected with a contract</a:t>
            </a:r>
            <a:r>
              <a:rPr lang="en-GB" sz="2800" dirty="0" smtClean="0"/>
              <a:t>.)</a:t>
            </a:r>
            <a:endParaRPr lang="en-GB" sz="2800" dirty="0"/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932040" y="1268760"/>
            <a:ext cx="3907160" cy="35283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/>
              <a:t>to con</a:t>
            </a:r>
            <a:r>
              <a:rPr lang="en-GB" sz="2800" b="1" u="sng" dirty="0"/>
              <a:t>tract</a:t>
            </a:r>
            <a:r>
              <a:rPr lang="en-GB" sz="2800" dirty="0"/>
              <a:t> (= to re</a:t>
            </a:r>
            <a:r>
              <a:rPr lang="en-GB" sz="2800" b="1" dirty="0"/>
              <a:t>duce</a:t>
            </a:r>
            <a:r>
              <a:rPr lang="en-GB" sz="2800" dirty="0"/>
              <a:t> in size)</a:t>
            </a:r>
          </a:p>
          <a:p>
            <a:r>
              <a:rPr lang="en-GB" sz="2800" dirty="0"/>
              <a:t> </a:t>
            </a:r>
          </a:p>
          <a:p>
            <a:r>
              <a:rPr lang="en-GB" sz="2800" dirty="0"/>
              <a:t>con</a:t>
            </a:r>
            <a:r>
              <a:rPr lang="en-GB" sz="2800" b="1" u="sng" dirty="0"/>
              <a:t>tracted</a:t>
            </a:r>
            <a:r>
              <a:rPr lang="en-GB" sz="2800" dirty="0"/>
              <a:t>  (adjectival when referring to something which has become smaller)</a:t>
            </a:r>
          </a:p>
          <a:p>
            <a:endParaRPr lang="en-GB" sz="2800" dirty="0"/>
          </a:p>
        </p:txBody>
      </p:sp>
      <p:sp>
        <p:nvSpPr>
          <p:cNvPr id="7" name="Content Placeholder 2"/>
          <p:cNvSpPr txBox="1">
            <a:spLocks/>
          </p:cNvSpPr>
          <p:nvPr/>
        </p:nvSpPr>
        <p:spPr>
          <a:xfrm>
            <a:off x="539552" y="4797152"/>
            <a:ext cx="8299648" cy="148141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GB" sz="2800" dirty="0" smtClean="0"/>
              <a:t>Many British native speakers (wrongly) stress the first syllable for all forms. USA speakers will tend to stress the first syllable.</a:t>
            </a:r>
            <a:endParaRPr lang="en-GB" sz="2800" dirty="0"/>
          </a:p>
        </p:txBody>
      </p:sp>
    </p:spTree>
    <p:extLst>
      <p:ext uri="{BB962C8B-B14F-4D97-AF65-F5344CB8AC3E}">
        <p14:creationId xmlns:p14="http://schemas.microsoft.com/office/powerpoint/2010/main" val="131255126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34</TotalTime>
  <Words>224</Words>
  <Application>Microsoft Office PowerPoint</Application>
  <PresentationFormat>On-screen Show (4:3)</PresentationFormat>
  <Paragraphs>50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Office Theme</vt:lpstr>
      <vt:lpstr>Two-syllable words – Guidance</vt:lpstr>
      <vt:lpstr>PowerPoint Presentation</vt:lpstr>
      <vt:lpstr>noun /adjective           verb /adjective</vt:lpstr>
      <vt:lpstr>noun /adjective           verb /adjective</vt:lpstr>
      <vt:lpstr>noun /adjective           verb /adjective</vt:lpstr>
      <vt:lpstr>noun /adjective           verb /adjective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Word Stress</dc:title>
  <dc:creator>x2</dc:creator>
  <cp:lastModifiedBy>x2</cp:lastModifiedBy>
  <cp:revision>7</cp:revision>
  <dcterms:created xsi:type="dcterms:W3CDTF">2015-10-07T05:19:57Z</dcterms:created>
  <dcterms:modified xsi:type="dcterms:W3CDTF">2015-10-07T05:54:18Z</dcterms:modified>
</cp:coreProperties>
</file>