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78" r:id="rId9"/>
    <p:sldId id="277" r:id="rId10"/>
    <p:sldId id="274" r:id="rId11"/>
    <p:sldId id="267" r:id="rId12"/>
    <p:sldId id="264" r:id="rId13"/>
    <p:sldId id="268" r:id="rId14"/>
    <p:sldId id="269" r:id="rId15"/>
    <p:sldId id="265" r:id="rId16"/>
    <p:sldId id="266" r:id="rId17"/>
    <p:sldId id="270" r:id="rId18"/>
    <p:sldId id="271" r:id="rId19"/>
    <p:sldId id="272" r:id="rId20"/>
    <p:sldId id="273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2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BD627-C002-4053-A191-07502C930B66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9E1F0-ECDD-46DB-A36C-B9E3DCA64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229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9E1F0-ECDD-46DB-A36C-B9E3DCA6430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282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0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61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715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76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6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07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83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72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5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828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39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613BD-B7B6-49F2-8829-BB2A750B11C7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ADDA2-7460-4E8B-BDC3-D7CBED836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055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International Communication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en-GB" dirty="0"/>
              <a:t>The English language offers many different ways to express ideas. </a:t>
            </a:r>
          </a:p>
          <a:p>
            <a:endParaRPr lang="en-GB" dirty="0"/>
          </a:p>
          <a:p>
            <a:r>
              <a:rPr lang="en-GB" dirty="0"/>
              <a:t>Usually there are several words available.</a:t>
            </a:r>
          </a:p>
          <a:p>
            <a:endParaRPr lang="en-GB" dirty="0"/>
          </a:p>
          <a:p>
            <a:r>
              <a:rPr lang="en-GB" dirty="0"/>
              <a:t>It is very easy to use more words than are strictly necessary. </a:t>
            </a:r>
          </a:p>
        </p:txBody>
      </p:sp>
    </p:spTree>
    <p:extLst>
      <p:ext uri="{BB962C8B-B14F-4D97-AF65-F5344CB8AC3E}">
        <p14:creationId xmlns:p14="http://schemas.microsoft.com/office/powerpoint/2010/main" val="527152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en-GB" dirty="0"/>
              <a:t>The Apostrophe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5405"/>
            <a:ext cx="8229600" cy="3805883"/>
          </a:xfrm>
        </p:spPr>
        <p:txBody>
          <a:bodyPr>
            <a:normAutofit lnSpcReduction="10000"/>
          </a:bodyPr>
          <a:lstStyle/>
          <a:p>
            <a:pPr hangingPunct="0"/>
            <a:r>
              <a:rPr lang="en-GB" dirty="0"/>
              <a:t>its   [no apostrophe]</a:t>
            </a:r>
          </a:p>
          <a:p>
            <a:pPr marL="0" indent="0" hangingPunct="0">
              <a:buNone/>
            </a:pPr>
            <a:r>
              <a:rPr lang="en-GB" dirty="0"/>
              <a:t>= possessive adjective [like “his” and “her”] for a noun which has no assigned gender. E.g. “The book is damaged; </a:t>
            </a:r>
            <a:r>
              <a:rPr lang="en-GB" b="1" dirty="0"/>
              <a:t>its</a:t>
            </a:r>
            <a:r>
              <a:rPr lang="en-GB" dirty="0"/>
              <a:t> cover is torn.”</a:t>
            </a:r>
          </a:p>
          <a:p>
            <a:pPr marL="0" indent="0" hangingPunct="0">
              <a:buNone/>
            </a:pPr>
            <a:r>
              <a:rPr lang="en-GB" dirty="0"/>
              <a:t>      </a:t>
            </a:r>
          </a:p>
          <a:p>
            <a:pPr hangingPunct="0"/>
            <a:r>
              <a:rPr lang="en-GB" b="1" dirty="0"/>
              <a:t>it’s</a:t>
            </a:r>
            <a:r>
              <a:rPr lang="en-GB" dirty="0"/>
              <a:t>   [with an apostrophe]</a:t>
            </a:r>
          </a:p>
          <a:p>
            <a:pPr marL="0" indent="0">
              <a:buNone/>
            </a:pPr>
            <a:r>
              <a:rPr lang="en-GB" dirty="0"/>
              <a:t>is simply the abbreviation for  “it is”.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6307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hangingPunct="0"/>
            <a:r>
              <a:rPr lang="en-GB" dirty="0"/>
              <a:t>p</a:t>
            </a:r>
            <a:r>
              <a:rPr lang="en-GB" b="1" dirty="0"/>
              <a:t>e</a:t>
            </a:r>
            <a:r>
              <a:rPr lang="en-GB" dirty="0"/>
              <a:t>rsonal (adjective)  </a:t>
            </a:r>
          </a:p>
          <a:p>
            <a:pPr marL="0" indent="0" hangingPunct="0">
              <a:buNone/>
            </a:pPr>
            <a:r>
              <a:rPr lang="en-GB" dirty="0"/>
              <a:t>describes  belonging to a particular person.</a:t>
            </a:r>
          </a:p>
          <a:p>
            <a:pPr marL="0" indent="0" hangingPunct="0">
              <a:buNone/>
            </a:pPr>
            <a:r>
              <a:rPr lang="en-GB" dirty="0"/>
              <a:t>    </a:t>
            </a:r>
          </a:p>
          <a:p>
            <a:r>
              <a:rPr lang="en-GB" dirty="0"/>
              <a:t>personn</a:t>
            </a:r>
            <a:r>
              <a:rPr lang="en-GB" b="1" dirty="0"/>
              <a:t>e</a:t>
            </a:r>
            <a:r>
              <a:rPr lang="en-GB" dirty="0"/>
              <a:t>l  (collective noun) </a:t>
            </a:r>
          </a:p>
          <a:p>
            <a:pPr marL="0" indent="0">
              <a:buNone/>
            </a:pPr>
            <a:r>
              <a:rPr lang="en-GB" dirty="0"/>
              <a:t>describes people; often the ‘staff’ in a organisation.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Different spelling, different stress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2936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hangingPunct="0"/>
            <a:r>
              <a:rPr lang="en-GB" dirty="0"/>
              <a:t>pr</a:t>
            </a:r>
            <a:r>
              <a:rPr lang="en-GB" b="1" dirty="0"/>
              <a:t>i</a:t>
            </a:r>
            <a:r>
              <a:rPr lang="en-GB" dirty="0"/>
              <a:t>nciple (noun)  [ - </a:t>
            </a:r>
            <a:r>
              <a:rPr lang="en-GB" b="1" dirty="0" err="1"/>
              <a:t>ple</a:t>
            </a:r>
            <a:r>
              <a:rPr lang="en-GB" dirty="0"/>
              <a:t> ]</a:t>
            </a:r>
          </a:p>
          <a:p>
            <a:pPr marL="0" indent="0" hangingPunct="0">
              <a:buNone/>
            </a:pPr>
            <a:r>
              <a:rPr lang="en-GB" dirty="0"/>
              <a:t>              = a point in an argument or theory</a:t>
            </a:r>
          </a:p>
          <a:p>
            <a:pPr hangingPunct="0"/>
            <a:r>
              <a:rPr lang="en-GB" dirty="0"/>
              <a:t>pr</a:t>
            </a:r>
            <a:r>
              <a:rPr lang="en-GB" b="1" dirty="0"/>
              <a:t>i</a:t>
            </a:r>
            <a:r>
              <a:rPr lang="en-GB" dirty="0"/>
              <a:t>ncipal (adjective)  [- </a:t>
            </a:r>
            <a:r>
              <a:rPr lang="en-GB" b="1" dirty="0"/>
              <a:t>pal</a:t>
            </a:r>
            <a:r>
              <a:rPr lang="en-GB" dirty="0"/>
              <a:t>]</a:t>
            </a:r>
          </a:p>
          <a:p>
            <a:pPr marL="0" indent="0" hangingPunct="0">
              <a:buNone/>
            </a:pPr>
            <a:r>
              <a:rPr lang="en-GB" dirty="0"/>
              <a:t>              =  main, primary</a:t>
            </a:r>
          </a:p>
          <a:p>
            <a:r>
              <a:rPr lang="en-GB" dirty="0"/>
              <a:t>pr</a:t>
            </a:r>
            <a:r>
              <a:rPr lang="en-GB" b="1" dirty="0"/>
              <a:t>i</a:t>
            </a:r>
            <a:r>
              <a:rPr lang="en-GB" dirty="0"/>
              <a:t>ncipal (noun)  [ -</a:t>
            </a:r>
            <a:r>
              <a:rPr lang="en-GB" b="1" dirty="0"/>
              <a:t>pal</a:t>
            </a:r>
            <a:r>
              <a:rPr lang="en-GB" dirty="0"/>
              <a:t>]</a:t>
            </a:r>
          </a:p>
          <a:p>
            <a:pPr marL="0" indent="0">
              <a:buNone/>
            </a:pPr>
            <a:r>
              <a:rPr lang="en-GB" dirty="0"/>
              <a:t>           = director, headmaster etc</a:t>
            </a:r>
          </a:p>
          <a:p>
            <a:endParaRPr lang="en-GB" dirty="0"/>
          </a:p>
          <a:p>
            <a:r>
              <a:rPr lang="en-GB" dirty="0"/>
              <a:t>Note the difference in spelling</a:t>
            </a:r>
          </a:p>
          <a:p>
            <a:pPr marL="0" indent="0">
              <a:buNone/>
            </a:pPr>
            <a:r>
              <a:rPr lang="en-GB" dirty="0"/>
              <a:t>Same stress, different spelling.</a:t>
            </a:r>
          </a:p>
          <a:p>
            <a:pPr marL="0" indent="0">
              <a:buNone/>
            </a:pPr>
            <a:r>
              <a:rPr lang="en-GB" dirty="0"/>
              <a:t>[Lots of native speakers get this wrong !!]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3500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hangingPunct="0"/>
            <a:r>
              <a:rPr lang="en-GB" dirty="0"/>
              <a:t>a pr</a:t>
            </a:r>
            <a:r>
              <a:rPr lang="en-GB" b="1" dirty="0"/>
              <a:t>o</a:t>
            </a:r>
            <a:r>
              <a:rPr lang="en-GB" dirty="0"/>
              <a:t>ject (noun)   [ short o  sound]</a:t>
            </a:r>
          </a:p>
          <a:p>
            <a:pPr hangingPunct="0"/>
            <a:endParaRPr lang="en-GB" dirty="0"/>
          </a:p>
          <a:p>
            <a:r>
              <a:rPr lang="en-GB" dirty="0"/>
              <a:t>to proj</a:t>
            </a:r>
            <a:r>
              <a:rPr lang="en-GB" b="1" dirty="0"/>
              <a:t>e</a:t>
            </a:r>
            <a:r>
              <a:rPr lang="en-GB" dirty="0"/>
              <a:t>ct (verb)  [longer o sound]</a:t>
            </a:r>
          </a:p>
          <a:p>
            <a:pPr marL="0" indent="0">
              <a:buNone/>
            </a:pPr>
            <a:r>
              <a:rPr lang="en-GB" dirty="0"/>
              <a:t>= to throw - </a:t>
            </a:r>
            <a:r>
              <a:rPr lang="en-GB" dirty="0" err="1"/>
              <a:t>eg</a:t>
            </a:r>
            <a:r>
              <a:rPr lang="en-GB" dirty="0"/>
              <a:t> an object  or to project a light onto a screen.]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Same spelling, different stress.</a:t>
            </a:r>
          </a:p>
          <a:p>
            <a:pPr marL="0" indent="0">
              <a:buNone/>
            </a:pPr>
            <a:r>
              <a:rPr lang="en-GB" dirty="0"/>
              <a:t>Many native speakers wrongly use a long ‘o’ for both.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943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en-GB" dirty="0"/>
              <a:t>to </a:t>
            </a:r>
            <a:r>
              <a:rPr lang="en-GB" u="sng" dirty="0"/>
              <a:t>a</a:t>
            </a:r>
            <a:r>
              <a:rPr lang="en-GB" dirty="0"/>
              <a:t>ff</a:t>
            </a:r>
            <a:r>
              <a:rPr lang="en-GB" b="1" dirty="0"/>
              <a:t>e</a:t>
            </a:r>
            <a:r>
              <a:rPr lang="en-GB" dirty="0"/>
              <a:t>ct (verb) to influence something/someone:  “The weather badly affected the football game.”</a:t>
            </a:r>
          </a:p>
          <a:p>
            <a:pPr marL="0" indent="0" hangingPunct="0">
              <a:buNone/>
            </a:pPr>
            <a:r>
              <a:rPr lang="en-GB" dirty="0"/>
              <a:t>   </a:t>
            </a:r>
          </a:p>
          <a:p>
            <a:pPr hangingPunct="0"/>
            <a:r>
              <a:rPr lang="en-GB" dirty="0"/>
              <a:t>to </a:t>
            </a:r>
            <a:r>
              <a:rPr lang="en-GB" u="sng" dirty="0"/>
              <a:t>e</a:t>
            </a:r>
            <a:r>
              <a:rPr lang="en-GB" dirty="0"/>
              <a:t>ff</a:t>
            </a:r>
            <a:r>
              <a:rPr lang="en-GB" b="1" dirty="0"/>
              <a:t>e</a:t>
            </a:r>
            <a:r>
              <a:rPr lang="en-GB" dirty="0"/>
              <a:t>ct (verb) to make something happen:</a:t>
            </a:r>
          </a:p>
          <a:p>
            <a:pPr marL="0" indent="0" hangingPunct="0">
              <a:buNone/>
            </a:pPr>
            <a:r>
              <a:rPr lang="en-GB" dirty="0"/>
              <a:t>              “He effected a change in the system.” </a:t>
            </a:r>
          </a:p>
          <a:p>
            <a:pPr marL="0" indent="0" hangingPunct="0">
              <a:buNone/>
            </a:pPr>
            <a:r>
              <a:rPr lang="en-GB" dirty="0"/>
              <a:t> </a:t>
            </a:r>
          </a:p>
          <a:p>
            <a:r>
              <a:rPr lang="en-GB" u="sng" dirty="0"/>
              <a:t>e</a:t>
            </a:r>
            <a:r>
              <a:rPr lang="en-GB" dirty="0"/>
              <a:t>ff</a:t>
            </a:r>
            <a:r>
              <a:rPr lang="en-GB" b="1" dirty="0"/>
              <a:t>e</a:t>
            </a:r>
            <a:r>
              <a:rPr lang="en-GB" dirty="0"/>
              <a:t>ct (noun) a result, an influence etc </a:t>
            </a:r>
          </a:p>
          <a:p>
            <a:pPr marL="0" indent="0">
              <a:buNone/>
            </a:pPr>
            <a:r>
              <a:rPr lang="en-GB" dirty="0"/>
              <a:t>          “ The change in fuel had a good effect on the performance of the vehicle.”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Same basic sound for first syllable - unless someone makes an effort; different spelling</a:t>
            </a:r>
          </a:p>
        </p:txBody>
      </p:sp>
    </p:spTree>
    <p:extLst>
      <p:ext uri="{BB962C8B-B14F-4D97-AF65-F5344CB8AC3E}">
        <p14:creationId xmlns:p14="http://schemas.microsoft.com/office/powerpoint/2010/main" val="2458053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hangingPunct="0"/>
            <a:r>
              <a:rPr lang="en-GB" dirty="0"/>
              <a:t>“unt</a:t>
            </a:r>
            <a:r>
              <a:rPr lang="en-GB" b="1" dirty="0"/>
              <a:t>i</a:t>
            </a:r>
            <a:r>
              <a:rPr lang="en-GB" dirty="0"/>
              <a:t>l” = deals with a “condition”:  E.g. “Until the walls are built, the roof cannot be constructed.</a:t>
            </a:r>
          </a:p>
          <a:p>
            <a:pPr marL="0" indent="0" hangingPunct="0">
              <a:buNone/>
            </a:pPr>
            <a:r>
              <a:rPr lang="en-GB" dirty="0"/>
              <a:t>     </a:t>
            </a:r>
          </a:p>
          <a:p>
            <a:r>
              <a:rPr lang="en-GB" dirty="0"/>
              <a:t> “by” = deals with a period of time: </a:t>
            </a:r>
            <a:r>
              <a:rPr lang="en-GB" dirty="0" err="1"/>
              <a:t>eg</a:t>
            </a:r>
            <a:r>
              <a:rPr lang="en-GB" dirty="0"/>
              <a:t>  ”This task must be finished by next Monday”.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[This is different from the German and Slavic languages.]</a:t>
            </a:r>
          </a:p>
        </p:txBody>
      </p:sp>
    </p:spTree>
    <p:extLst>
      <p:ext uri="{BB962C8B-B14F-4D97-AF65-F5344CB8AC3E}">
        <p14:creationId xmlns:p14="http://schemas.microsoft.com/office/powerpoint/2010/main" val="3370646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/>
          </a:bodyPr>
          <a:lstStyle/>
          <a:p>
            <a:r>
              <a:rPr lang="en-GB" dirty="0"/>
              <a:t>“mat</a:t>
            </a:r>
            <a:r>
              <a:rPr lang="en-GB" b="1" dirty="0"/>
              <a:t>e</a:t>
            </a:r>
            <a:r>
              <a:rPr lang="en-GB" dirty="0"/>
              <a:t>rial “ [noun] describes  a substance such as cloth, wool, cotton etc.</a:t>
            </a:r>
          </a:p>
          <a:p>
            <a:endParaRPr lang="en-GB" dirty="0"/>
          </a:p>
          <a:p>
            <a:r>
              <a:rPr lang="en-GB" dirty="0"/>
              <a:t>[can also be used as an adjective:  e.g. “This strength factor creates a </a:t>
            </a:r>
            <a:r>
              <a:rPr lang="en-GB" u="sng" dirty="0"/>
              <a:t>mat</a:t>
            </a:r>
            <a:r>
              <a:rPr lang="en-GB" b="1" u="sng" dirty="0"/>
              <a:t>e</a:t>
            </a:r>
            <a:r>
              <a:rPr lang="en-GB" u="sng" dirty="0"/>
              <a:t>rial</a:t>
            </a:r>
            <a:r>
              <a:rPr lang="en-GB" dirty="0"/>
              <a:t> difference between the use of steel or wood.” ]</a:t>
            </a:r>
          </a:p>
          <a:p>
            <a:endParaRPr lang="en-GB" dirty="0"/>
          </a:p>
          <a:p>
            <a:pPr hangingPunct="0"/>
            <a:r>
              <a:rPr lang="en-GB" dirty="0"/>
              <a:t>“materi</a:t>
            </a:r>
            <a:r>
              <a:rPr lang="en-GB" b="1" dirty="0"/>
              <a:t>e</a:t>
            </a:r>
            <a:r>
              <a:rPr lang="en-GB" dirty="0"/>
              <a:t>l “    describes engineering or military resources.</a:t>
            </a:r>
          </a:p>
          <a:p>
            <a:pPr hangingPunct="0"/>
            <a:endParaRPr lang="en-GB" dirty="0"/>
          </a:p>
          <a:p>
            <a:pPr marL="0" indent="0" hangingPunct="0">
              <a:buNone/>
            </a:pPr>
            <a:r>
              <a:rPr lang="en-GB" dirty="0"/>
              <a:t>Different spelling, different stress</a:t>
            </a:r>
          </a:p>
          <a:p>
            <a:pPr hangingPunct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85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 “forthc</a:t>
            </a:r>
            <a:r>
              <a:rPr lang="en-GB" b="1" dirty="0"/>
              <a:t>o</a:t>
            </a:r>
            <a:r>
              <a:rPr lang="en-GB" dirty="0"/>
              <a:t>ming” (good British) </a:t>
            </a:r>
          </a:p>
          <a:p>
            <a:pPr marL="0" indent="0">
              <a:buNone/>
            </a:pPr>
            <a:r>
              <a:rPr lang="en-GB" dirty="0"/>
              <a:t>= ‘</a:t>
            </a:r>
            <a:r>
              <a:rPr lang="en-GB" b="1" dirty="0"/>
              <a:t>u</a:t>
            </a:r>
            <a:r>
              <a:rPr lang="en-GB" dirty="0"/>
              <a:t>pcoming’  (US and frequently now used in British English) [horrible !  However, you can say: I have this big day coming up.”]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-----------------------------------------------------------</a:t>
            </a:r>
          </a:p>
          <a:p>
            <a:pPr marL="0" indent="0">
              <a:buNone/>
            </a:pPr>
            <a:r>
              <a:rPr lang="en-GB" dirty="0"/>
              <a:t>“ cont</a:t>
            </a:r>
            <a:r>
              <a:rPr lang="en-GB" b="1" dirty="0"/>
              <a:t>i</a:t>
            </a:r>
            <a:r>
              <a:rPr lang="en-GB" dirty="0"/>
              <a:t>nuing” (good British) </a:t>
            </a:r>
          </a:p>
          <a:p>
            <a:pPr marL="0" indent="0">
              <a:buNone/>
            </a:pPr>
            <a:r>
              <a:rPr lang="en-GB" dirty="0"/>
              <a:t>= ‘ongoing’  (US and frequently now used in British English) [horrible – it is a Germanic turning around of the phrasal verb “to go on”]</a:t>
            </a:r>
          </a:p>
        </p:txBody>
      </p:sp>
    </p:spTree>
    <p:extLst>
      <p:ext uri="{BB962C8B-B14F-4D97-AF65-F5344CB8AC3E}">
        <p14:creationId xmlns:p14="http://schemas.microsoft.com/office/powerpoint/2010/main" val="3551947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British / US difference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hangingPunct="0"/>
            <a:r>
              <a:rPr lang="en-GB" dirty="0"/>
              <a:t>m</a:t>
            </a:r>
            <a:r>
              <a:rPr lang="en-GB" b="1" dirty="0"/>
              <a:t>o</a:t>
            </a:r>
            <a:r>
              <a:rPr lang="en-GB" dirty="0"/>
              <a:t>mentarily = “in a moment”</a:t>
            </a:r>
          </a:p>
          <a:p>
            <a:pPr marL="0" indent="0" hangingPunct="0">
              <a:buNone/>
            </a:pPr>
            <a:r>
              <a:rPr lang="en-GB" dirty="0"/>
              <a:t>in Brit English  means ‘</a:t>
            </a:r>
            <a:r>
              <a:rPr lang="en-GB" u="sng" dirty="0"/>
              <a:t>for </a:t>
            </a:r>
            <a:r>
              <a:rPr lang="en-GB" dirty="0"/>
              <a:t>or </a:t>
            </a:r>
            <a:r>
              <a:rPr lang="en-GB" u="sng" dirty="0"/>
              <a:t>during</a:t>
            </a:r>
            <a:r>
              <a:rPr lang="en-GB" dirty="0"/>
              <a:t> a short period of time’</a:t>
            </a:r>
          </a:p>
          <a:p>
            <a:pPr hangingPunct="0"/>
            <a:endParaRPr lang="en-GB" dirty="0"/>
          </a:p>
          <a:p>
            <a:r>
              <a:rPr lang="en-GB" dirty="0"/>
              <a:t>Moment</a:t>
            </a:r>
            <a:r>
              <a:rPr lang="en-GB" b="1" dirty="0"/>
              <a:t>a</a:t>
            </a:r>
            <a:r>
              <a:rPr lang="en-GB" dirty="0"/>
              <a:t>rily</a:t>
            </a:r>
          </a:p>
          <a:p>
            <a:pPr marL="0" indent="0">
              <a:buNone/>
            </a:pPr>
            <a:r>
              <a:rPr lang="en-GB" dirty="0"/>
              <a:t>in US English    means ‘</a:t>
            </a:r>
            <a:r>
              <a:rPr lang="en-GB" u="sng" dirty="0"/>
              <a:t>after</a:t>
            </a:r>
            <a:r>
              <a:rPr lang="en-GB" dirty="0"/>
              <a:t> a short period of time’ = “after a moment has passed”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Different stress and different meaning</a:t>
            </a:r>
          </a:p>
        </p:txBody>
      </p:sp>
    </p:spTree>
    <p:extLst>
      <p:ext uri="{BB962C8B-B14F-4D97-AF65-F5344CB8AC3E}">
        <p14:creationId xmlns:p14="http://schemas.microsoft.com/office/powerpoint/2010/main" val="3864158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en-GB" dirty="0"/>
              <a:t>“while”          </a:t>
            </a:r>
          </a:p>
          <a:p>
            <a:pPr marL="0" indent="0" hangingPunct="0">
              <a:buNone/>
            </a:pPr>
            <a:r>
              <a:rPr lang="en-GB" dirty="0"/>
              <a:t>  =  ‘for the duration of’ or ‘in the period of time’. “While the director was in the meeting, his driver polished the car.”  - During the same time period, two separate actions are taking place.</a:t>
            </a:r>
          </a:p>
          <a:p>
            <a:pPr marL="0" indent="0" hangingPunct="0">
              <a:buNone/>
            </a:pPr>
            <a:r>
              <a:rPr lang="en-GB" dirty="0"/>
              <a:t> </a:t>
            </a:r>
          </a:p>
          <a:p>
            <a:pPr hangingPunct="0"/>
            <a:r>
              <a:rPr lang="en-GB" dirty="0"/>
              <a:t> ”whilst “ = a comparison between situations. E.g.: ‘ Whilst the colonel thought the plan was satisfactory, the general did not think it was sufficiently detailed”.   </a:t>
            </a:r>
          </a:p>
          <a:p>
            <a:pPr marL="0" indent="0" hangingPunct="0">
              <a:buNone/>
            </a:pPr>
            <a:r>
              <a:rPr lang="en-GB" dirty="0"/>
              <a:t>[Many US speakers change these round.]</a:t>
            </a:r>
          </a:p>
          <a:p>
            <a:pPr hangingPunct="0"/>
            <a:r>
              <a:rPr lang="en-GB" dirty="0"/>
              <a:t> where</a:t>
            </a:r>
            <a:r>
              <a:rPr lang="en-GB" b="1" dirty="0"/>
              <a:t>a</a:t>
            </a:r>
            <a:r>
              <a:rPr lang="en-GB" dirty="0"/>
              <a:t>s  = often as substitute for ‘whilst’. “The colonel thought the plan was satisfactory, whereas the general did not think it was sufficiently detailed.”</a:t>
            </a:r>
          </a:p>
        </p:txBody>
      </p:sp>
    </p:spTree>
    <p:extLst>
      <p:ext uri="{BB962C8B-B14F-4D97-AF65-F5344CB8AC3E}">
        <p14:creationId xmlns:p14="http://schemas.microsoft.com/office/powerpoint/2010/main" val="21142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en-GB" dirty="0"/>
              <a:t>In the international organisations, such as the UN, NATO and OSCE,  most people are not using English as their first language.</a:t>
            </a:r>
          </a:p>
          <a:p>
            <a:endParaRPr lang="en-GB" dirty="0"/>
          </a:p>
          <a:p>
            <a:r>
              <a:rPr lang="en-GB" dirty="0"/>
              <a:t>Even some US people might have Spanish as their first language. </a:t>
            </a:r>
          </a:p>
          <a:p>
            <a:endParaRPr lang="en-GB" dirty="0"/>
          </a:p>
          <a:p>
            <a:r>
              <a:rPr lang="en-GB" dirty="0"/>
              <a:t>As a professional linguist, your English may well be better than many other people’s level of English – (including native speakers !).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314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fr-FR" dirty="0"/>
              <a:t>mor</a:t>
            </a:r>
            <a:r>
              <a:rPr lang="fr-FR" b="1" dirty="0"/>
              <a:t>a</a:t>
            </a:r>
            <a:r>
              <a:rPr lang="fr-FR" dirty="0"/>
              <a:t>le  (</a:t>
            </a:r>
            <a:r>
              <a:rPr lang="fr-FR" dirty="0" err="1"/>
              <a:t>noun-singular</a:t>
            </a:r>
            <a:r>
              <a:rPr lang="fr-FR" dirty="0"/>
              <a:t> </a:t>
            </a:r>
            <a:r>
              <a:rPr lang="fr-FR" dirty="0" err="1"/>
              <a:t>only</a:t>
            </a:r>
            <a:r>
              <a:rPr lang="fr-FR" dirty="0"/>
              <a:t>) </a:t>
            </a:r>
            <a:r>
              <a:rPr lang="en-GB" dirty="0"/>
              <a:t>describes the state of mind.  E.g. “The troops’ mor</a:t>
            </a:r>
            <a:r>
              <a:rPr lang="en-GB" b="1" dirty="0"/>
              <a:t>a</a:t>
            </a:r>
            <a:r>
              <a:rPr lang="en-GB" dirty="0"/>
              <a:t>le was high”.  Note the ‘e’ on the end of the word. </a:t>
            </a:r>
          </a:p>
          <a:p>
            <a:pPr marL="0" indent="0" hangingPunct="0">
              <a:buNone/>
            </a:pPr>
            <a:r>
              <a:rPr lang="fr-FR" dirty="0"/>
              <a:t> </a:t>
            </a:r>
            <a:endParaRPr lang="en-GB" dirty="0"/>
          </a:p>
          <a:p>
            <a:pPr hangingPunct="0"/>
            <a:r>
              <a:rPr lang="fr-FR" dirty="0"/>
              <a:t>m</a:t>
            </a:r>
            <a:r>
              <a:rPr lang="fr-FR" b="1" dirty="0"/>
              <a:t>o</a:t>
            </a:r>
            <a:r>
              <a:rPr lang="fr-FR" dirty="0"/>
              <a:t>ral (adjective) </a:t>
            </a:r>
            <a:r>
              <a:rPr lang="en-GB" dirty="0"/>
              <a:t>describes behaviour: a quite different matter.   </a:t>
            </a:r>
          </a:p>
          <a:p>
            <a:pPr marL="0" indent="0" hangingPunct="0">
              <a:buNone/>
            </a:pPr>
            <a:r>
              <a:rPr lang="en-GB" dirty="0"/>
              <a:t> “we have a m</a:t>
            </a:r>
            <a:r>
              <a:rPr lang="en-GB" b="1" dirty="0"/>
              <a:t>o</a:t>
            </a:r>
            <a:r>
              <a:rPr lang="en-GB" dirty="0"/>
              <a:t>ral obligation to do this”.</a:t>
            </a:r>
            <a:endParaRPr lang="fr-FR" dirty="0"/>
          </a:p>
          <a:p>
            <a:pPr marL="0" indent="0" hangingPunct="0">
              <a:buNone/>
            </a:pPr>
            <a:r>
              <a:rPr lang="fr-FR" dirty="0"/>
              <a:t>  </a:t>
            </a:r>
            <a:endParaRPr lang="en-GB" dirty="0"/>
          </a:p>
          <a:p>
            <a:r>
              <a:rPr lang="fr-FR" dirty="0"/>
              <a:t>m</a:t>
            </a:r>
            <a:r>
              <a:rPr lang="fr-FR" b="1" dirty="0"/>
              <a:t>o</a:t>
            </a:r>
            <a:r>
              <a:rPr lang="fr-FR" dirty="0"/>
              <a:t>ral(s)  (</a:t>
            </a:r>
            <a:r>
              <a:rPr lang="fr-FR" dirty="0" err="1"/>
              <a:t>noun</a:t>
            </a:r>
            <a:r>
              <a:rPr lang="fr-FR" dirty="0"/>
              <a:t>) </a:t>
            </a:r>
          </a:p>
          <a:p>
            <a:pPr marL="0" indent="0">
              <a:buNone/>
            </a:pPr>
            <a:r>
              <a:rPr lang="fr-FR" dirty="0" err="1"/>
              <a:t>singular</a:t>
            </a:r>
            <a:r>
              <a:rPr lang="fr-FR" dirty="0"/>
              <a:t>: ‘The moral of the story </a:t>
            </a:r>
            <a:r>
              <a:rPr lang="fr-FR" dirty="0" err="1"/>
              <a:t>is</a:t>
            </a:r>
            <a:r>
              <a:rPr lang="fr-FR" dirty="0"/>
              <a:t>…’   </a:t>
            </a:r>
          </a:p>
          <a:p>
            <a:pPr marL="0" indent="0">
              <a:buNone/>
            </a:pPr>
            <a:r>
              <a:rPr lang="fr-FR" dirty="0"/>
              <a:t>Plural: ‘He has the morals of a </a:t>
            </a:r>
            <a:r>
              <a:rPr lang="fr-FR" dirty="0" err="1"/>
              <a:t>randy</a:t>
            </a:r>
            <a:r>
              <a:rPr lang="fr-FR" dirty="0"/>
              <a:t> </a:t>
            </a:r>
            <a:r>
              <a:rPr lang="fr-FR" dirty="0" err="1"/>
              <a:t>goat</a:t>
            </a:r>
            <a:r>
              <a:rPr lang="fr-FR" dirty="0"/>
              <a:t>!’ [code of </a:t>
            </a:r>
            <a:r>
              <a:rPr lang="fr-FR" dirty="0" err="1"/>
              <a:t>behaviour</a:t>
            </a:r>
            <a:r>
              <a:rPr lang="fr-FR" dirty="0"/>
              <a:t>]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spelling</a:t>
            </a:r>
            <a:r>
              <a:rPr lang="fr-FR" dirty="0"/>
              <a:t>, stress &amp; </a:t>
            </a:r>
            <a:r>
              <a:rPr lang="fr-FR" dirty="0" err="1"/>
              <a:t>meaning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07290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GB" dirty="0"/>
              <a:t>Brit / US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Obligation (noun)  = “having to”</a:t>
            </a:r>
          </a:p>
          <a:p>
            <a:pPr marL="0" indent="0">
              <a:buNone/>
            </a:pPr>
            <a:r>
              <a:rPr lang="en-GB" dirty="0"/>
              <a:t>Verb:</a:t>
            </a:r>
          </a:p>
          <a:p>
            <a:pPr marL="0" indent="0">
              <a:buNone/>
            </a:pPr>
            <a:r>
              <a:rPr lang="en-GB" dirty="0"/>
              <a:t>To oblige (British English)</a:t>
            </a:r>
          </a:p>
          <a:p>
            <a:pPr marL="0" indent="0">
              <a:buNone/>
            </a:pPr>
            <a:r>
              <a:rPr lang="en-GB" dirty="0"/>
              <a:t>To obligate (US English)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But: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Orientation (noun) = knowing where you are etc</a:t>
            </a:r>
          </a:p>
          <a:p>
            <a:pPr marL="0" indent="0">
              <a:buNone/>
            </a:pPr>
            <a:r>
              <a:rPr lang="en-GB" dirty="0"/>
              <a:t>Verb:</a:t>
            </a:r>
          </a:p>
          <a:p>
            <a:pPr marL="0" indent="0">
              <a:buNone/>
            </a:pPr>
            <a:r>
              <a:rPr lang="en-GB" dirty="0"/>
              <a:t>To orientate (British English)</a:t>
            </a:r>
          </a:p>
          <a:p>
            <a:pPr marL="0" indent="0">
              <a:buNone/>
            </a:pPr>
            <a:r>
              <a:rPr lang="en-GB" dirty="0"/>
              <a:t>To orient (US English)</a:t>
            </a:r>
          </a:p>
        </p:txBody>
      </p:sp>
    </p:spTree>
    <p:extLst>
      <p:ext uri="{BB962C8B-B14F-4D97-AF65-F5344CB8AC3E}">
        <p14:creationId xmlns:p14="http://schemas.microsoft.com/office/powerpoint/2010/main" val="155543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r>
              <a:rPr lang="en-GB" dirty="0"/>
              <a:t>It is therefore very important that you speak and write English in an easily understandable manner.   </a:t>
            </a:r>
          </a:p>
          <a:p>
            <a:endParaRPr lang="en-GB" dirty="0"/>
          </a:p>
          <a:p>
            <a:r>
              <a:rPr lang="en-GB" dirty="0"/>
              <a:t>Complicated language is of no use if the listener or reader cannot understand it.</a:t>
            </a:r>
          </a:p>
          <a:p>
            <a:endParaRPr lang="en-GB" dirty="0"/>
          </a:p>
          <a:p>
            <a:r>
              <a:rPr lang="en-GB" dirty="0"/>
              <a:t>Lazy or slurred pronunciation is ineffective.</a:t>
            </a:r>
          </a:p>
          <a:p>
            <a:endParaRPr lang="en-GB" dirty="0"/>
          </a:p>
          <a:p>
            <a:r>
              <a:rPr lang="en-GB" dirty="0"/>
              <a:t>If the other person doesn’t understand you, you have wasted your time…Or worse, an accident might happen.</a:t>
            </a:r>
          </a:p>
        </p:txBody>
      </p:sp>
    </p:spTree>
    <p:extLst>
      <p:ext uri="{BB962C8B-B14F-4D97-AF65-F5344CB8AC3E}">
        <p14:creationId xmlns:p14="http://schemas.microsoft.com/office/powerpoint/2010/main" val="3692865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en-GB" dirty="0"/>
              <a:t>Listen to how quickly spoken and badly pronounced some of the announcements are on some airlines.</a:t>
            </a:r>
          </a:p>
          <a:p>
            <a:endParaRPr lang="en-GB" dirty="0"/>
          </a:p>
          <a:p>
            <a:r>
              <a:rPr lang="en-GB" dirty="0"/>
              <a:t>You must take special care with sounds which you find difficult. Do not ‘slide over’ them.</a:t>
            </a:r>
          </a:p>
        </p:txBody>
      </p:sp>
    </p:spTree>
    <p:extLst>
      <p:ext uri="{BB962C8B-B14F-4D97-AF65-F5344CB8AC3E}">
        <p14:creationId xmlns:p14="http://schemas.microsoft.com/office/powerpoint/2010/main" val="3508515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Sentences - ABC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Avoid</a:t>
            </a:r>
            <a:r>
              <a:rPr lang="en-GB" dirty="0"/>
              <a:t> complicated sentences with many phrases.  It is better to have several short sentences than one long one.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Beware</a:t>
            </a:r>
            <a:r>
              <a:rPr lang="en-GB" dirty="0"/>
              <a:t> of constructions from your own language which may not work in English.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Caution</a:t>
            </a:r>
            <a:r>
              <a:rPr lang="en-GB" dirty="0"/>
              <a:t> !  English word order is very flexible; the meaning of a sentence can completely change with the choice of word order. </a:t>
            </a:r>
          </a:p>
        </p:txBody>
      </p:sp>
    </p:spTree>
    <p:extLst>
      <p:ext uri="{BB962C8B-B14F-4D97-AF65-F5344CB8AC3E}">
        <p14:creationId xmlns:p14="http://schemas.microsoft.com/office/powerpoint/2010/main" val="1809343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Spelling ABC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American or British? </a:t>
            </a:r>
            <a:r>
              <a:rPr lang="en-GB" dirty="0"/>
              <a:t>You need to recognize both versions of spelling.</a:t>
            </a:r>
          </a:p>
          <a:p>
            <a:endParaRPr lang="en-GB" dirty="0"/>
          </a:p>
          <a:p>
            <a:r>
              <a:rPr lang="en-GB" b="1" dirty="0"/>
              <a:t>Beware</a:t>
            </a:r>
            <a:r>
              <a:rPr lang="en-GB" dirty="0"/>
              <a:t> of electronic spelling and grammar checkers! If you did not create the document, the “spelling checker” might be US when you think it is UK (and vice-versa). Don’t mix. </a:t>
            </a:r>
          </a:p>
          <a:p>
            <a:endParaRPr lang="en-GB" dirty="0"/>
          </a:p>
          <a:p>
            <a:r>
              <a:rPr lang="en-GB" b="1" dirty="0"/>
              <a:t>Consistency</a:t>
            </a:r>
            <a:r>
              <a:rPr lang="en-GB" dirty="0"/>
              <a:t>! Use one or the other in a document. Don’t mix.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206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Spelling, Choice of Word, and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Confusion comes from:</a:t>
            </a:r>
          </a:p>
          <a:p>
            <a:r>
              <a:rPr lang="en-GB" dirty="0"/>
              <a:t>Wrong spelling in written communications. </a:t>
            </a:r>
          </a:p>
          <a:p>
            <a:r>
              <a:rPr lang="en-GB" dirty="0"/>
              <a:t>Wrong choice of words.</a:t>
            </a:r>
          </a:p>
          <a:p>
            <a:r>
              <a:rPr lang="en-GB" dirty="0"/>
              <a:t>Wrong stress.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words below are common causes of confusion in an international environment. The stressed vowel is shown in </a:t>
            </a:r>
            <a:r>
              <a:rPr lang="en-GB" b="1" dirty="0"/>
              <a:t>bold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2838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 </a:t>
            </a:r>
            <a:r>
              <a:rPr lang="en-GB" dirty="0"/>
              <a:t>She</a:t>
            </a:r>
            <a:r>
              <a:rPr lang="en-GB" b="1" dirty="0"/>
              <a:t> </a:t>
            </a:r>
            <a:r>
              <a:rPr lang="en-GB" dirty="0"/>
              <a:t>didn’t steal my money. </a:t>
            </a:r>
          </a:p>
        </p:txBody>
      </p:sp>
    </p:spTree>
    <p:extLst>
      <p:ext uri="{BB962C8B-B14F-4D97-AF65-F5344CB8AC3E}">
        <p14:creationId xmlns:p14="http://schemas.microsoft.com/office/powerpoint/2010/main" val="3167663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435280" cy="6048672"/>
          </a:xfrm>
        </p:spPr>
        <p:txBody>
          <a:bodyPr>
            <a:normAutofit/>
          </a:bodyPr>
          <a:lstStyle/>
          <a:p>
            <a:r>
              <a:rPr lang="en-GB" u="sng" dirty="0"/>
              <a:t> </a:t>
            </a:r>
            <a:r>
              <a:rPr lang="en-GB" sz="2800" b="1" u="sng" dirty="0"/>
              <a:t>She</a:t>
            </a:r>
            <a:r>
              <a:rPr lang="en-GB" sz="2800" u="sng" dirty="0"/>
              <a:t> </a:t>
            </a:r>
            <a:r>
              <a:rPr lang="en-GB" sz="2800" dirty="0"/>
              <a:t>didn’t steal my money.     [someone else did ]</a:t>
            </a:r>
          </a:p>
          <a:p>
            <a:r>
              <a:rPr lang="en-GB" sz="2800" dirty="0"/>
              <a:t>She </a:t>
            </a:r>
            <a:r>
              <a:rPr lang="en-GB" sz="2800" b="1" u="sng" dirty="0"/>
              <a:t>didn’t</a:t>
            </a:r>
            <a:r>
              <a:rPr lang="en-GB" sz="2800" dirty="0"/>
              <a:t> steal my money.     [she’s not guilty ]</a:t>
            </a:r>
          </a:p>
          <a:p>
            <a:r>
              <a:rPr lang="en-GB" sz="2800" dirty="0"/>
              <a:t>She didn’t </a:t>
            </a:r>
            <a:r>
              <a:rPr lang="en-GB" sz="2800" b="1" u="sng" dirty="0"/>
              <a:t>steal</a:t>
            </a:r>
            <a:r>
              <a:rPr lang="en-GB" sz="2800" dirty="0"/>
              <a:t> my money.     [maybe she borrowed it]</a:t>
            </a:r>
          </a:p>
          <a:p>
            <a:endParaRPr lang="en-GB" sz="2800" dirty="0"/>
          </a:p>
          <a:p>
            <a:r>
              <a:rPr lang="en-GB" sz="2800" dirty="0"/>
              <a:t>She didn’t steal </a:t>
            </a:r>
            <a:r>
              <a:rPr lang="en-GB" sz="2800" b="1" u="sng" dirty="0"/>
              <a:t>my</a:t>
            </a:r>
            <a:r>
              <a:rPr lang="en-GB" sz="2800" b="1" dirty="0"/>
              <a:t> </a:t>
            </a:r>
            <a:r>
              <a:rPr lang="en-GB" sz="2800" dirty="0"/>
              <a:t>money.</a:t>
            </a:r>
          </a:p>
          <a:p>
            <a:pPr marL="0" indent="0">
              <a:buNone/>
            </a:pPr>
            <a:r>
              <a:rPr lang="en-GB" sz="2800" dirty="0"/>
              <a:t>         [she didn’t steal mine but she stole someone else’s ]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She didn’t steal my </a:t>
            </a:r>
            <a:r>
              <a:rPr lang="en-GB" sz="2800" b="1" u="sng" dirty="0"/>
              <a:t>money</a:t>
            </a:r>
            <a:r>
              <a:rPr lang="en-GB" sz="2800" dirty="0"/>
              <a:t> . </a:t>
            </a:r>
          </a:p>
          <a:p>
            <a:pPr marL="0" indent="0">
              <a:buNone/>
            </a:pPr>
            <a:r>
              <a:rPr lang="en-GB" sz="2800" dirty="0"/>
              <a:t>            [she didn’t steal my money but she stole my bag ]</a:t>
            </a:r>
          </a:p>
        </p:txBody>
      </p:sp>
    </p:spTree>
    <p:extLst>
      <p:ext uri="{BB962C8B-B14F-4D97-AF65-F5344CB8AC3E}">
        <p14:creationId xmlns:p14="http://schemas.microsoft.com/office/powerpoint/2010/main" val="1515578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1031</Words>
  <Application>Microsoft Office PowerPoint</Application>
  <PresentationFormat>On-screen Show (4:3)</PresentationFormat>
  <Paragraphs>149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International Communication</vt:lpstr>
      <vt:lpstr>PowerPoint Presentation</vt:lpstr>
      <vt:lpstr>PowerPoint Presentation</vt:lpstr>
      <vt:lpstr>PowerPoint Presentation</vt:lpstr>
      <vt:lpstr>Sentences - ABC</vt:lpstr>
      <vt:lpstr>Spelling ABC</vt:lpstr>
      <vt:lpstr>Spelling, Choice of Word, and Stress</vt:lpstr>
      <vt:lpstr>PowerPoint Presentation</vt:lpstr>
      <vt:lpstr>PowerPoint Presentation</vt:lpstr>
      <vt:lpstr>The Apostrophe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British / US difference</vt:lpstr>
      <vt:lpstr>PowerPoint Presentation</vt:lpstr>
      <vt:lpstr>PowerPoint Presentation</vt:lpstr>
      <vt:lpstr>Brit / US differences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Communication</dc:title>
  <dc:creator>x2</dc:creator>
  <cp:lastModifiedBy>Anthony Robinson</cp:lastModifiedBy>
  <cp:revision>22</cp:revision>
  <dcterms:created xsi:type="dcterms:W3CDTF">2015-10-06T11:17:51Z</dcterms:created>
  <dcterms:modified xsi:type="dcterms:W3CDTF">2016-04-22T10:55:21Z</dcterms:modified>
</cp:coreProperties>
</file>